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0"/>
  </p:notesMasterIdLst>
  <p:sldIdLst>
    <p:sldId id="261" r:id="rId2"/>
    <p:sldId id="293" r:id="rId3"/>
    <p:sldId id="341" r:id="rId4"/>
    <p:sldId id="266" r:id="rId5"/>
    <p:sldId id="265" r:id="rId6"/>
    <p:sldId id="354" r:id="rId7"/>
    <p:sldId id="342" r:id="rId8"/>
    <p:sldId id="267" r:id="rId9"/>
    <p:sldId id="327" r:id="rId10"/>
    <p:sldId id="268" r:id="rId11"/>
    <p:sldId id="281" r:id="rId12"/>
    <p:sldId id="278" r:id="rId13"/>
    <p:sldId id="349" r:id="rId14"/>
    <p:sldId id="351" r:id="rId15"/>
    <p:sldId id="352" r:id="rId16"/>
    <p:sldId id="282" r:id="rId17"/>
    <p:sldId id="299" r:id="rId18"/>
    <p:sldId id="300" r:id="rId19"/>
    <p:sldId id="301" r:id="rId20"/>
    <p:sldId id="274" r:id="rId21"/>
    <p:sldId id="346" r:id="rId22"/>
    <p:sldId id="344" r:id="rId23"/>
    <p:sldId id="291" r:id="rId24"/>
    <p:sldId id="353" r:id="rId25"/>
    <p:sldId id="273" r:id="rId26"/>
    <p:sldId id="307" r:id="rId27"/>
    <p:sldId id="348" r:id="rId28"/>
    <p:sldId id="27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3" autoAdjust="0"/>
    <p:restoredTop sz="84873" autoAdjust="0"/>
  </p:normalViewPr>
  <p:slideViewPr>
    <p:cSldViewPr snapToGrid="0">
      <p:cViewPr varScale="1">
        <p:scale>
          <a:sx n="98" d="100"/>
          <a:sy n="98" d="100"/>
        </p:scale>
        <p:origin x="-127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122C-033D-4AE4-8A9F-728B001848EB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89EB3-1A2A-4F48-B56F-CCC3412C9D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612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xmlns="" id="{A868F424-DC5B-44BA-BBD8-E30B9A5A9F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3B3029-85D3-4A73-B9FE-34D53F0BFBD9}" type="slidenum">
              <a:rPr lang="ru-RU" altLang="ru-RU" sz="1200" smtClean="0"/>
              <a:pPr/>
              <a:t>1</a:t>
            </a:fld>
            <a:endParaRPr lang="ru-RU" altLang="ru-RU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xmlns="" id="{9317BCC6-4669-4201-A72D-B270592E2E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xmlns="" id="{BEE5A9AD-ACCC-4916-869C-98921931C7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370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10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875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11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698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12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201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13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>
              <a:spcAft>
                <a:spcPts val="1200"/>
              </a:spcAft>
            </a:pPr>
            <a:r>
              <a:rPr lang="ru-RU" sz="1200" dirty="0"/>
              <a:t>Взаимодействие по всем указанным каналам начинается и продолжается с помощью официальной переписки.</a:t>
            </a:r>
          </a:p>
          <a:p>
            <a:pPr marL="177800">
              <a:spcAft>
                <a:spcPts val="1200"/>
              </a:spcAft>
            </a:pPr>
            <a:r>
              <a:rPr lang="ru-RU" sz="1200" dirty="0"/>
              <a:t>Возможно  выявить признаки потенциального конфликта интереса при анализе всей входящей в муниципалитет корреспонденции.</a:t>
            </a:r>
          </a:p>
          <a:p>
            <a:pPr marL="177800">
              <a:spcAft>
                <a:spcPts val="1200"/>
              </a:spcAft>
            </a:pPr>
            <a:r>
              <a:rPr lang="ru-RU" sz="1200" dirty="0"/>
              <a:t>Применение современных информационных технологий позволит автоматизировать и упростить оперативный анализ огромного массива данных входящей корреспонденции, и воплотить идеи в жизнь.</a:t>
            </a:r>
          </a:p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347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14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757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15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131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16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190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17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895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18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084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19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41338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Заполнение сведений муниципальными служащим через личный кабинет на внутреннем портале кадровой службы. Распечатка декларации из личного кабинета портала и заверение личной подписью служащего.</a:t>
            </a:r>
          </a:p>
          <a:p>
            <a:pPr marL="541338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Информация в электронном структурированном виде поступает в МАИС «Реестр муниципальных служащих» вместе с бумажной заверенной декларацией на проверку, и, после сверки данных сохраняется в Личном деле муниципального служащего в МАИС «Реестр муниципальных служащих».</a:t>
            </a:r>
          </a:p>
          <a:p>
            <a:pPr marL="541338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По итогам предоставления деклараций руководителями, производится автоматизированное формирование и выгрузка сведений о доходах, об имуществе и обязательствах имущественного характера руководителей муниципальных учреждений Администрации городского округа город Уфа на официальный сайт муниципалитета.</a:t>
            </a:r>
          </a:p>
          <a:p>
            <a:pPr marL="541338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В дальнейшем, при формировании данных в следующих отчетных периодах, ведется автоматизированная сверка декларации с предыдущим годом. В случае нахождения расхождения выдается сигнал ответственному специалисту для более детальной проверки.</a:t>
            </a:r>
          </a:p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744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2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634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20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Формирование удобного для служащих порядка предоставления сведений об имуществе и доходах:</a:t>
            </a:r>
            <a:r>
              <a:rPr lang="ru-RU" sz="1200" dirty="0"/>
              <a:t> через личный кабинет на внутреннем кадровом портале, служащий может разместить декларацию в структурированном виде, в удобное для него время.</a:t>
            </a:r>
          </a:p>
          <a:p>
            <a:endParaRPr lang="ru-RU" altLang="ru-RU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Сокращение времени на ввод данных об имуществе и доходах:</a:t>
            </a:r>
            <a:r>
              <a:rPr lang="ru-RU" sz="1200" dirty="0"/>
              <a:t> интуитивный интерфейс личного кабинета, а также возможность использовать служащим при заполнении декларации ранее сохраненные сведения об имуществе и доходах.</a:t>
            </a:r>
          </a:p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084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81CD56-847D-479C-A727-EB9ED5757130}" type="slidenum">
              <a:rPr lang="ru-RU" altLang="ru-RU" sz="1200" smtClean="0"/>
              <a:pPr/>
              <a:t>21</a:t>
            </a:fld>
            <a:endParaRPr lang="ru-RU" altLang="ru-RU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044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81CD56-847D-479C-A727-EB9ED5757130}" type="slidenum">
              <a:rPr lang="ru-RU" altLang="ru-RU" sz="1200" smtClean="0"/>
              <a:pPr/>
              <a:t>22</a:t>
            </a:fld>
            <a:endParaRPr lang="ru-RU" altLang="ru-RU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4848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23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Повышение качества обработки и анализа сведений:</a:t>
            </a:r>
            <a:r>
              <a:rPr lang="ru-RU" sz="1200" dirty="0"/>
              <a:t> на порядок сокращено время ввода уполномоченными лицами в МАИС «Реестр муниципальных служащих» сведений об имуществе и доходах служащих, и время на публикацию сведений на официальном портале муниципалитета.</a:t>
            </a:r>
          </a:p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9087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81CD56-847D-479C-A727-EB9ED5757130}" type="slidenum">
              <a:rPr lang="ru-RU" altLang="ru-RU" sz="1200" smtClean="0"/>
              <a:pPr/>
              <a:t>24</a:t>
            </a:fld>
            <a:endParaRPr lang="ru-RU" altLang="ru-RU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8638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25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4862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26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Повышение эффективности мониторинга:</a:t>
            </a:r>
            <a:r>
              <a:rPr lang="ru-RU" sz="1200" dirty="0"/>
              <a:t> автоматизированный мониторинг изменений сведений об имуществе служащих позволяет оперативно получать данные по всему личному составу.</a:t>
            </a:r>
          </a:p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5283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81CD56-847D-479C-A727-EB9ED5757130}" type="slidenum">
              <a:rPr lang="ru-RU" altLang="ru-RU" sz="1200" smtClean="0"/>
              <a:pPr/>
              <a:t>27</a:t>
            </a:fld>
            <a:endParaRPr lang="ru-RU" altLang="ru-RU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9695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28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003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9D1D40-E06F-4DF1-B9F4-65CDBC5494CB}" type="slidenum">
              <a:rPr lang="ru-RU" altLang="ru-RU" sz="1200" smtClean="0"/>
              <a:pPr/>
              <a:t>3</a:t>
            </a:fld>
            <a:endParaRPr lang="ru-RU" altLang="ru-RU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85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4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16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5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dirty="0"/>
              <a:t>Конфликт интересов в органе власти – ситуация, при которой личная заинтересованность (прямая или косвенная) лица, замещающего должность, влияет или может повлиять на надлежащее, объективное и беспристрастное исполнение им должностных обязанностей.</a:t>
            </a:r>
          </a:p>
          <a:p>
            <a:pPr>
              <a:spcBef>
                <a:spcPts val="1200"/>
              </a:spcBef>
            </a:pPr>
            <a:r>
              <a:rPr lang="ru-RU" sz="1200" dirty="0"/>
              <a:t>Каналы возникновения конфликтов интересов:</a:t>
            </a:r>
          </a:p>
          <a:p>
            <a:pPr marL="541338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Деятельность служащего в рамках своих должностных полномочий.</a:t>
            </a:r>
          </a:p>
          <a:p>
            <a:pPr marL="541338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Муниципальные услуги, в оказании которых участвует служащий.</a:t>
            </a:r>
          </a:p>
          <a:p>
            <a:pPr marL="541338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Закупочная деятельность, осуществляемая органом власти.</a:t>
            </a:r>
          </a:p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147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6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263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89EB3-1A2A-4F48-B56F-CCC3412C9DD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475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8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41338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Заполнение информации по аффилированным лицам руководителей в МАИС «Реестр муниципальных служащих».</a:t>
            </a:r>
          </a:p>
          <a:p>
            <a:pPr marL="541338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Интеграция МАИС «Реестр муниципальных служащих» с разработанным модулем в системе электронного документооборота.</a:t>
            </a:r>
          </a:p>
          <a:p>
            <a:pPr marL="541338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При поступлении обращений от граждан или организаций, разработанный модуль системы электронного документооборота проводит автоматическую проверку на предмет наличия корреспондентов в списке аффилированных лиц, по установленным критериям схожести.</a:t>
            </a:r>
          </a:p>
          <a:p>
            <a:pPr marL="541338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0000"/>
                </a:solidFill>
              </a:rPr>
              <a:t>В случае если совпадение корреспондента с аффилированным лицом выше указанных критериев, поступает сигнал о возможном конфликте интереса ответственному лицу для более детальной проверки.</a:t>
            </a:r>
          </a:p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678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FAC6E5CC-A5DD-4FE3-BC90-B8E717FD8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CAF52-7129-44D6-8C7D-07505DBCEDE9}" type="slidenum">
              <a:rPr lang="ru-RU" altLang="ru-RU" sz="1200" smtClean="0"/>
              <a:pPr/>
              <a:t>9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9D4F135A-F04B-4413-8744-16591FF29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943BAC69-BF29-46F0-9D6E-AFD3ABBB6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C9FB-BC25-4ED4-99D6-A4CBA6ADC5A7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7BE-568D-4DD5-9793-477044174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46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6F50-FF4A-4F92-840B-3578C195635D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7BE-568D-4DD5-9793-477044174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E58C-A71D-4A86-B81C-1E6AA8B0DA4F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7BE-568D-4DD5-9793-477044174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259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D94F-A009-4E29-BA77-7A67DA890D55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7BE-568D-4DD5-9793-477044174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182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46F8-8E84-45D2-B7B2-672C75904176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7BE-568D-4DD5-9793-477044174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956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C238-4C6E-498E-8059-7949EE6DB6D4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7BE-568D-4DD5-9793-477044174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729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BEE8-4197-4BF9-A145-66901B50466F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7BE-568D-4DD5-9793-477044174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863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83B0-30A1-4CD5-B963-BB83F7989CDB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7BE-568D-4DD5-9793-477044174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500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ED5F-F5A5-4450-8167-80600B746AA7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7BE-568D-4DD5-9793-477044174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58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66D4-BEE1-4842-BFF7-5B2467D13944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7BE-568D-4DD5-9793-477044174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177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4A4C-90DE-4CAC-8B86-60B7D8C603B3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07BE-568D-4DD5-9793-477044174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465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F8EDA-D7ED-4B59-88B1-7C8B2CE9B297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A07BE-568D-4DD5-9793-477044174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146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>
            <a:extLst>
              <a:ext uri="{FF2B5EF4-FFF2-40B4-BE49-F238E27FC236}">
                <a16:creationId xmlns:a16="http://schemas.microsoft.com/office/drawing/2014/main" xmlns="" id="{D138062C-A889-43CD-9CBD-0B9883B59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2853456"/>
            <a:ext cx="9144000" cy="154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Внедрение и оптимизация механизмов противодействия коррупции с использованием информационных технологий</a:t>
            </a:r>
          </a:p>
        </p:txBody>
      </p:sp>
      <p:pic>
        <p:nvPicPr>
          <p:cNvPr id="4099" name="Рисунок 8">
            <a:extLst>
              <a:ext uri="{FF2B5EF4-FFF2-40B4-BE49-F238E27FC236}">
                <a16:creationId xmlns:a16="http://schemas.microsoft.com/office/drawing/2014/main" xmlns="" id="{161B34FC-6540-412D-83BF-9BF27CF6FE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1888" y="1240821"/>
            <a:ext cx="21621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0A58CF2-F933-4FE9-8B9C-8380BD8910E5}"/>
              </a:ext>
            </a:extLst>
          </p:cNvPr>
          <p:cNvSpPr/>
          <p:nvPr/>
        </p:nvSpPr>
        <p:spPr>
          <a:xfrm>
            <a:off x="1524000" y="0"/>
            <a:ext cx="9144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Администрация городского округа </a:t>
            </a:r>
          </a:p>
          <a:p>
            <a:pPr algn="ctr">
              <a:defRPr/>
            </a:pPr>
            <a:r>
              <a:rPr lang="ru-RU" sz="3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город Уфа Республики Башкортостан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C7D11216-112F-4643-A671-35AF068F6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0" y="5040000"/>
            <a:ext cx="10764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dirty="0">
                <a:solidFill>
                  <a:srgbClr val="0070C0"/>
                </a:solidFill>
              </a:rPr>
              <a:t>Начальник Управления кадрового обеспечения и муниципальной службы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Сабирова Айгуль Джамиловна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3013062770"/>
      </p:ext>
    </p:extLst>
  </p:cSld>
  <p:clrMapOvr>
    <a:masterClrMapping/>
  </p:clrMapOvr>
  <p:transition spd="slow"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>
            <a:extLst>
              <a:ext uri="{FF2B5EF4-FFF2-40B4-BE49-F238E27FC236}">
                <a16:creationId xmlns:a16="http://schemas.microsoft.com/office/drawing/2014/main" xmlns="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ПРИМЕРЫ РАБОТЫ МОДУЛЯ «КОНТРОЛЬ КОНФЛИКТОВ ИНТЕРЕСОВ»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B384C13-5453-4417-B3AE-60A5775751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5862" y="952500"/>
            <a:ext cx="9820275" cy="4953000"/>
          </a:xfrm>
          <a:prstGeom prst="rect">
            <a:avLst/>
          </a:prstGeom>
        </p:spPr>
      </p:pic>
      <p:grpSp>
        <p:nvGrpSpPr>
          <p:cNvPr id="5" name="Группа 1">
            <a:extLst>
              <a:ext uri="{FF2B5EF4-FFF2-40B4-BE49-F238E27FC236}">
                <a16:creationId xmlns:a16="http://schemas.microsoft.com/office/drawing/2014/main" xmlns="" id="{E1F3A10B-F2DB-414B-BF9F-C270D506EF86}"/>
              </a:ext>
            </a:extLst>
          </p:cNvPr>
          <p:cNvGrpSpPr>
            <a:grpSpLocks/>
          </p:cNvGrpSpPr>
          <p:nvPr/>
        </p:nvGrpSpPr>
        <p:grpSpPr bwMode="auto">
          <a:xfrm>
            <a:off x="0" y="6498000"/>
            <a:ext cx="12204000" cy="360000"/>
            <a:chOff x="0" y="6336000"/>
            <a:chExt cx="9144000" cy="540000"/>
          </a:xfrm>
        </p:grpSpPr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3172708D-720F-42A7-BF6E-CBB99FDF976A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xmlns="" id="{C6A3FB6A-8B62-436C-8EDE-3FE279508869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400"/>
                </a:spcAft>
                <a:defRPr/>
              </a:pPr>
              <a:r>
                <a:rPr lang="ru-RU" sz="14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Внедрение и оптимизация механизмов противодействия коррупции с использованием информационных технологий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326452206"/>
      </p:ext>
    </p:extLst>
  </p:cSld>
  <p:clrMapOvr>
    <a:masterClrMapping/>
  </p:clrMapOvr>
  <p:transition spd="slow" advTm="401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>
            <a:extLst>
              <a:ext uri="{FF2B5EF4-FFF2-40B4-BE49-F238E27FC236}">
                <a16:creationId xmlns:a16="http://schemas.microsoft.com/office/drawing/2014/main" xmlns="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ПРИМЕРЫ РАБОТЫ МОДУЛЯ «КОНТРОЛЬ КОНФЛИКТОВ ИНТЕРЕСОВ»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E7268E7-1FA9-4779-96E6-851FDC9429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6825" y="1000125"/>
            <a:ext cx="9658350" cy="4857750"/>
          </a:xfrm>
          <a:prstGeom prst="rect">
            <a:avLst/>
          </a:prstGeom>
        </p:spPr>
      </p:pic>
      <p:grpSp>
        <p:nvGrpSpPr>
          <p:cNvPr id="6" name="Группа 1">
            <a:extLst>
              <a:ext uri="{FF2B5EF4-FFF2-40B4-BE49-F238E27FC236}">
                <a16:creationId xmlns:a16="http://schemas.microsoft.com/office/drawing/2014/main" xmlns="" id="{20233FDF-35DE-4B7B-8116-AAC28A72B6D7}"/>
              </a:ext>
            </a:extLst>
          </p:cNvPr>
          <p:cNvGrpSpPr>
            <a:grpSpLocks/>
          </p:cNvGrpSpPr>
          <p:nvPr/>
        </p:nvGrpSpPr>
        <p:grpSpPr bwMode="auto">
          <a:xfrm>
            <a:off x="0" y="6498000"/>
            <a:ext cx="12204000" cy="360000"/>
            <a:chOff x="0" y="6336000"/>
            <a:chExt cx="9144000" cy="540000"/>
          </a:xfrm>
        </p:grpSpPr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xmlns="" id="{7C936264-0D00-4302-9B91-7CC0A854EB60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xmlns="" id="{F0FCD711-2DE7-4E6F-BF40-E958FBA8A17C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400"/>
                </a:spcAft>
                <a:defRPr/>
              </a:pPr>
              <a:r>
                <a:rPr lang="ru-RU" sz="14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Внедрение и оптимизация механизмов противодействия коррупции с использованием информационных технологий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557614669"/>
      </p:ext>
    </p:extLst>
  </p:cSld>
  <p:clrMapOvr>
    <a:masterClrMapping/>
  </p:clrMapOvr>
  <p:transition spd="slow" advTm="401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>
            <a:extLst>
              <a:ext uri="{FF2B5EF4-FFF2-40B4-BE49-F238E27FC236}">
                <a16:creationId xmlns:a16="http://schemas.microsoft.com/office/drawing/2014/main" xmlns="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ПРИМЕРЫ РАБОТЫ МОДУЛЯ «КОНТРОЛЬ КОНФЛИКТОВ ИНТЕРЕСОВ»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CCF9202-EC7C-4D2D-8CC3-05E26CB08C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0000" y="1440000"/>
            <a:ext cx="6761325" cy="432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1D460AE-ED3B-460F-BF07-DDDCD3ACDA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0000" y="1440000"/>
            <a:ext cx="6761325" cy="4320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43F6236-0C00-40D6-9498-E24CB98F9CE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80000" y="1440000"/>
            <a:ext cx="6770239" cy="4320000"/>
          </a:xfrm>
          <a:prstGeom prst="rect">
            <a:avLst/>
          </a:prstGeom>
        </p:spPr>
      </p:pic>
      <p:grpSp>
        <p:nvGrpSpPr>
          <p:cNvPr id="7" name="Группа 1">
            <a:extLst>
              <a:ext uri="{FF2B5EF4-FFF2-40B4-BE49-F238E27FC236}">
                <a16:creationId xmlns:a16="http://schemas.microsoft.com/office/drawing/2014/main" xmlns="" id="{33E7AD24-0EE2-4076-B15E-D275FB5839DE}"/>
              </a:ext>
            </a:extLst>
          </p:cNvPr>
          <p:cNvGrpSpPr>
            <a:grpSpLocks/>
          </p:cNvGrpSpPr>
          <p:nvPr/>
        </p:nvGrpSpPr>
        <p:grpSpPr bwMode="auto">
          <a:xfrm>
            <a:off x="0" y="6498000"/>
            <a:ext cx="12204000" cy="360000"/>
            <a:chOff x="0" y="6336000"/>
            <a:chExt cx="9144000" cy="540000"/>
          </a:xfrm>
        </p:grpSpPr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xmlns="" id="{920BCF12-4E6A-4640-BED9-27E52584B445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xmlns="" id="{70BCA926-E443-4F47-B6C5-D7BBA4BF8F68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400"/>
                </a:spcAft>
                <a:defRPr/>
              </a:pPr>
              <a:r>
                <a:rPr lang="ru-RU" sz="14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Внедрение и оптимизация механизмов противодействия коррупции с использованием информационных технологий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341286699"/>
      </p:ext>
    </p:extLst>
  </p:cSld>
  <p:clrMapOvr>
    <a:masterClrMapping/>
  </p:clrMapOvr>
  <p:transition spd="slow" advTm="40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>
            <a:extLst>
              <a:ext uri="{FF2B5EF4-FFF2-40B4-BE49-F238E27FC236}">
                <a16:creationId xmlns="" xmlns:a16="http://schemas.microsoft.com/office/drawing/2014/main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ОСНОВНАЯ ИДЕЯ МЕХАНИЗМА «КОНТРОЛЬ КОНФЛИКТОВ ИНТЕРЕСОВ»</a:t>
            </a:r>
            <a:endParaRPr lang="ru-RU" altLang="ru-RU" sz="30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39D496C-2212-48AE-98CE-1549B02D931B}"/>
              </a:ext>
            </a:extLst>
          </p:cNvPr>
          <p:cNvSpPr txBox="1"/>
          <p:nvPr/>
        </p:nvSpPr>
        <p:spPr>
          <a:xfrm>
            <a:off x="3960000" y="1080000"/>
            <a:ext cx="7884000" cy="54799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71463" indent="-2524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650" dirty="0"/>
              <a:t>Взаимодействие по всем каналам начинается и продолжается с помощью официальной переписки.</a:t>
            </a:r>
          </a:p>
          <a:p>
            <a:pPr marL="271463" indent="-2524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650" dirty="0"/>
              <a:t>При анализе всей входящей в муниципалитет корреспонденции возможно  выявить обращения с признаками потенциального конфликта интереса.</a:t>
            </a:r>
          </a:p>
          <a:p>
            <a:pPr marL="271463" indent="-2524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650" dirty="0"/>
              <a:t>Применение информационных технологий позволит автоматизировать и упростить оперативный анализ огромного массива входящей корреспонденции, и воплотить идею в жизнь.</a:t>
            </a:r>
          </a:p>
          <a:p>
            <a:pPr marL="271463" indent="-2524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650" dirty="0" smtClean="0"/>
              <a:t>Интеграция </a:t>
            </a:r>
            <a:r>
              <a:rPr lang="ru-RU" sz="2650" dirty="0"/>
              <a:t>СЭД муниципалитета и МАИС «Реестр муниципальных служащих».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7776919-D729-4A4F-85DF-D07B7AF065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06" t="5596"/>
          <a:stretch/>
        </p:blipFill>
        <p:spPr>
          <a:xfrm>
            <a:off x="360000" y="1080000"/>
            <a:ext cx="3337002" cy="5173261"/>
          </a:xfrm>
          <a:prstGeom prst="rect">
            <a:avLst/>
          </a:prstGeom>
        </p:spPr>
      </p:pic>
      <p:grpSp>
        <p:nvGrpSpPr>
          <p:cNvPr id="6" name="Группа 1">
            <a:extLst>
              <a:ext uri="{FF2B5EF4-FFF2-40B4-BE49-F238E27FC236}">
                <a16:creationId xmlns="" xmlns:a16="http://schemas.microsoft.com/office/drawing/2014/main" id="{32DDC61F-DD78-4B22-A45E-CAA6467C471B}"/>
              </a:ext>
            </a:extLst>
          </p:cNvPr>
          <p:cNvGrpSpPr>
            <a:grpSpLocks/>
          </p:cNvGrpSpPr>
          <p:nvPr/>
        </p:nvGrpSpPr>
        <p:grpSpPr bwMode="auto">
          <a:xfrm>
            <a:off x="0" y="6498000"/>
            <a:ext cx="12204000" cy="360000"/>
            <a:chOff x="0" y="6336000"/>
            <a:chExt cx="9144000" cy="540000"/>
          </a:xfrm>
        </p:grpSpPr>
        <p:sp>
          <p:nvSpPr>
            <p:cNvPr id="8" name="Rectangle 14">
              <a:extLst>
                <a:ext uri="{FF2B5EF4-FFF2-40B4-BE49-F238E27FC236}">
                  <a16:creationId xmlns="" xmlns:a16="http://schemas.microsoft.com/office/drawing/2014/main" id="{95184A79-E7F5-4F4C-AE55-55F2F74BF612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9" name="Rectangle 5">
              <a:extLst>
                <a:ext uri="{FF2B5EF4-FFF2-40B4-BE49-F238E27FC236}">
                  <a16:creationId xmlns="" xmlns:a16="http://schemas.microsoft.com/office/drawing/2014/main" id="{C239C641-C5A3-4383-9238-F97EE50E349E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400"/>
                </a:spcAft>
                <a:defRPr/>
              </a:pPr>
              <a:r>
                <a:rPr lang="ru-RU" sz="14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Внедрение и оптимизация механизмов противодействия коррупции с использованием информационных технологий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69833104"/>
      </p:ext>
    </p:extLst>
  </p:cSld>
  <p:clrMapOvr>
    <a:masterClrMapping/>
  </p:clrMapOvr>
  <p:transition spd="slow" advTm="401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>
            <a:extLst>
              <a:ext uri="{FF2B5EF4-FFF2-40B4-BE49-F238E27FC236}">
                <a16:creationId xmlns="" xmlns:a16="http://schemas.microsoft.com/office/drawing/2014/main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ЗАДАЧИ, РЕШАЕМЫЕ ВНЕДРЕНИЕМ ОРГАНИЗАЦИОННЫХ МЕХАНИЗМОВ</a:t>
            </a:r>
            <a:endParaRPr lang="ru-RU" altLang="ru-RU" sz="30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39D496C-2212-48AE-98CE-1549B02D931B}"/>
              </a:ext>
            </a:extLst>
          </p:cNvPr>
          <p:cNvSpPr txBox="1"/>
          <p:nvPr/>
        </p:nvSpPr>
        <p:spPr>
          <a:xfrm>
            <a:off x="3960000" y="1080000"/>
            <a:ext cx="7884000" cy="50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41338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Повышение эффективности мониторинга каналов возникновения конфликтов интересов.</a:t>
            </a:r>
          </a:p>
          <a:p>
            <a:pPr marL="541338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Повышение вероятности выявления источников конфликтов интересов. </a:t>
            </a:r>
          </a:p>
          <a:p>
            <a:pPr marL="541338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Оперативное оповещение уполномоченных лиц, о потенциальном </a:t>
            </a:r>
            <a:r>
              <a:rPr lang="ru-RU" sz="2800" dirty="0" smtClean="0"/>
              <a:t>возможном конфликте </a:t>
            </a:r>
            <a:r>
              <a:rPr lang="ru-RU" sz="2800" dirty="0"/>
              <a:t>интересов.</a:t>
            </a:r>
          </a:p>
          <a:p>
            <a:pPr marL="541338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Соблюдение режима конфиденциальности, при проведении мониторинга и оповещении уполномоченных лиц.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C91FAD1-4B1E-4A9C-BF2C-91D14E8F20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21893">
            <a:off x="710617" y="1409723"/>
            <a:ext cx="2700000" cy="2892050"/>
          </a:xfrm>
          <a:prstGeom prst="rect">
            <a:avLst/>
          </a:prstGeom>
        </p:spPr>
      </p:pic>
      <p:grpSp>
        <p:nvGrpSpPr>
          <p:cNvPr id="6" name="Группа 1">
            <a:extLst>
              <a:ext uri="{FF2B5EF4-FFF2-40B4-BE49-F238E27FC236}">
                <a16:creationId xmlns="" xmlns:a16="http://schemas.microsoft.com/office/drawing/2014/main" id="{1B123510-E791-445B-813E-452F4C42CBBB}"/>
              </a:ext>
            </a:extLst>
          </p:cNvPr>
          <p:cNvGrpSpPr>
            <a:grpSpLocks/>
          </p:cNvGrpSpPr>
          <p:nvPr/>
        </p:nvGrpSpPr>
        <p:grpSpPr bwMode="auto">
          <a:xfrm>
            <a:off x="0" y="6498000"/>
            <a:ext cx="12204000" cy="360000"/>
            <a:chOff x="0" y="6336000"/>
            <a:chExt cx="9144000" cy="540000"/>
          </a:xfrm>
        </p:grpSpPr>
        <p:sp>
          <p:nvSpPr>
            <p:cNvPr id="8" name="Rectangle 14">
              <a:extLst>
                <a:ext uri="{FF2B5EF4-FFF2-40B4-BE49-F238E27FC236}">
                  <a16:creationId xmlns="" xmlns:a16="http://schemas.microsoft.com/office/drawing/2014/main" id="{36BC26E6-F8F1-4FC2-96E8-B598C3748F25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9" name="Rectangle 5">
              <a:extLst>
                <a:ext uri="{FF2B5EF4-FFF2-40B4-BE49-F238E27FC236}">
                  <a16:creationId xmlns="" xmlns:a16="http://schemas.microsoft.com/office/drawing/2014/main" id="{52BF3E8F-3D95-4773-A268-602CA2CA5BB3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400"/>
                </a:spcAft>
                <a:defRPr/>
              </a:pPr>
              <a:r>
                <a:rPr lang="ru-RU" sz="14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Внедрение и оптимизация механизмов противодействия коррупции с использованием информационных технологий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490346053"/>
      </p:ext>
    </p:extLst>
  </p:cSld>
  <p:clrMapOvr>
    <a:masterClrMapping/>
  </p:clrMapOvr>
  <p:transition spd="slow" advTm="401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>
            <a:extLst>
              <a:ext uri="{FF2B5EF4-FFF2-40B4-BE49-F238E27FC236}">
                <a16:creationId xmlns="" xmlns:a16="http://schemas.microsoft.com/office/drawing/2014/main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РЕЗУЛЬТАТЫ ВНЕДРЕНИЯ МЕХАНИЗМА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354DED-CA21-4A0A-8A6F-DB71D9EB5618}"/>
              </a:ext>
            </a:extLst>
          </p:cNvPr>
          <p:cNvSpPr txBox="1"/>
          <p:nvPr/>
        </p:nvSpPr>
        <p:spPr>
          <a:xfrm>
            <a:off x="3960000" y="1080000"/>
            <a:ext cx="7884000" cy="50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63538" indent="-273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b="1" dirty="0"/>
              <a:t>Повышена вероятность выявления источников конфликтов интересов, за счет массовой обработки данных:</a:t>
            </a:r>
          </a:p>
          <a:p>
            <a:pPr marL="361950">
              <a:spcAft>
                <a:spcPts val="1200"/>
              </a:spcAft>
            </a:pPr>
            <a:r>
              <a:rPr lang="ru-RU" sz="2800" dirty="0"/>
              <a:t>Производится еженедельная обработка информации по более чем 10 000 регистрационно-контрольным карточкам обращений граждан и организаций.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7FD6651-FBC0-4BD6-BCC4-44E2C9704E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000" y="1080000"/>
            <a:ext cx="3600000" cy="3600000"/>
          </a:xfrm>
          <a:prstGeom prst="rect">
            <a:avLst/>
          </a:prstGeom>
        </p:spPr>
      </p:pic>
      <p:grpSp>
        <p:nvGrpSpPr>
          <p:cNvPr id="6" name="Группа 1">
            <a:extLst>
              <a:ext uri="{FF2B5EF4-FFF2-40B4-BE49-F238E27FC236}">
                <a16:creationId xmlns="" xmlns:a16="http://schemas.microsoft.com/office/drawing/2014/main" id="{A83FD5F6-1D5D-4076-B0C0-FAD131FFE7D5}"/>
              </a:ext>
            </a:extLst>
          </p:cNvPr>
          <p:cNvGrpSpPr>
            <a:grpSpLocks/>
          </p:cNvGrpSpPr>
          <p:nvPr/>
        </p:nvGrpSpPr>
        <p:grpSpPr bwMode="auto">
          <a:xfrm>
            <a:off x="0" y="6498000"/>
            <a:ext cx="12204000" cy="360000"/>
            <a:chOff x="0" y="6336000"/>
            <a:chExt cx="9144000" cy="540000"/>
          </a:xfrm>
        </p:grpSpPr>
        <p:sp>
          <p:nvSpPr>
            <p:cNvPr id="7" name="Rectangle 14">
              <a:extLst>
                <a:ext uri="{FF2B5EF4-FFF2-40B4-BE49-F238E27FC236}">
                  <a16:creationId xmlns="" xmlns:a16="http://schemas.microsoft.com/office/drawing/2014/main" id="{33F88EBA-4E0A-4A9B-8315-412D25886423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9" name="Rectangle 5">
              <a:extLst>
                <a:ext uri="{FF2B5EF4-FFF2-40B4-BE49-F238E27FC236}">
                  <a16:creationId xmlns="" xmlns:a16="http://schemas.microsoft.com/office/drawing/2014/main" id="{BF4BBACF-2E87-42AE-A9FC-46981933BAB5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400"/>
                </a:spcAft>
                <a:defRPr/>
              </a:pPr>
              <a:r>
                <a:rPr lang="ru-RU" sz="14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Внедрение и оптимизация механизмов противодействия коррупции с использованием информационных технологий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34378688"/>
      </p:ext>
    </p:extLst>
  </p:cSld>
  <p:clrMapOvr>
    <a:masterClrMapping/>
  </p:clrMapOvr>
  <p:transition spd="slow" advTm="401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>
            <a:extLst>
              <a:ext uri="{FF2B5EF4-FFF2-40B4-BE49-F238E27FC236}">
                <a16:creationId xmlns:a16="http://schemas.microsoft.com/office/drawing/2014/main" xmlns="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РЕЗУЛЬТАТЫ ВНЕДРЕНИЯ МЕХАНИЗМА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354DED-CA21-4A0A-8A6F-DB71D9EB5618}"/>
              </a:ext>
            </a:extLst>
          </p:cNvPr>
          <p:cNvSpPr txBox="1"/>
          <p:nvPr/>
        </p:nvSpPr>
        <p:spPr>
          <a:xfrm>
            <a:off x="3960000" y="1080000"/>
            <a:ext cx="7884000" cy="50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61950" indent="-2714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b="1" dirty="0"/>
              <a:t>Значительно возросла оперативность оповещения уполномоченных лиц, о потенциальном конфликте интересов:</a:t>
            </a:r>
          </a:p>
          <a:p>
            <a:pPr marL="361950">
              <a:spcAft>
                <a:spcPts val="1200"/>
              </a:spcAft>
            </a:pPr>
            <a:r>
              <a:rPr lang="ru-RU" sz="2800" dirty="0"/>
              <a:t>Сообщение потенциальном конфликте интересов автоматически поступает уполномоченным лицам сразу после обнаружения.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BCF93CD-C40D-4411-9800-A2B43E72A6B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0" y="1080000"/>
            <a:ext cx="3600000" cy="3564004"/>
          </a:xfrm>
          <a:prstGeom prst="rect">
            <a:avLst/>
          </a:prstGeom>
        </p:spPr>
      </p:pic>
      <p:grpSp>
        <p:nvGrpSpPr>
          <p:cNvPr id="6" name="Группа 1">
            <a:extLst>
              <a:ext uri="{FF2B5EF4-FFF2-40B4-BE49-F238E27FC236}">
                <a16:creationId xmlns:a16="http://schemas.microsoft.com/office/drawing/2014/main" xmlns="" id="{A0C19340-B3EF-4151-910B-EFBC90F01F93}"/>
              </a:ext>
            </a:extLst>
          </p:cNvPr>
          <p:cNvGrpSpPr>
            <a:grpSpLocks/>
          </p:cNvGrpSpPr>
          <p:nvPr/>
        </p:nvGrpSpPr>
        <p:grpSpPr bwMode="auto">
          <a:xfrm>
            <a:off x="0" y="6498000"/>
            <a:ext cx="12204000" cy="360000"/>
            <a:chOff x="0" y="6336000"/>
            <a:chExt cx="9144000" cy="540000"/>
          </a:xfrm>
        </p:grpSpPr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xmlns="" id="{C1694E9C-CDB3-4F4A-8239-7EFFD293A360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xmlns="" id="{26132CBF-20BF-4E86-8523-4EE35C6ED0CD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400"/>
                </a:spcAft>
                <a:defRPr/>
              </a:pPr>
              <a:r>
                <a:rPr lang="ru-RU" sz="14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Внедрение и оптимизация механизмов противодействия коррупции с использованием информационных технологий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73487213"/>
      </p:ext>
    </p:extLst>
  </p:cSld>
  <p:clrMapOvr>
    <a:masterClrMapping/>
  </p:clrMapOvr>
  <p:transition spd="slow" advTm="401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7951D7-AAD4-4B5D-8272-C2C605A87F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000" y="1080000"/>
            <a:ext cx="3600000" cy="3600000"/>
          </a:xfrm>
          <a:prstGeom prst="rect">
            <a:avLst/>
          </a:prstGeom>
        </p:spPr>
      </p:pic>
      <p:sp>
        <p:nvSpPr>
          <p:cNvPr id="6147" name="Line 3">
            <a:extLst>
              <a:ext uri="{FF2B5EF4-FFF2-40B4-BE49-F238E27FC236}">
                <a16:creationId xmlns:a16="http://schemas.microsoft.com/office/drawing/2014/main" xmlns="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РЕЗУЛЬТАТЫ ВНЕДРЕНИЯ МЕХАНИЗМА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354DED-CA21-4A0A-8A6F-DB71D9EB5618}"/>
              </a:ext>
            </a:extLst>
          </p:cNvPr>
          <p:cNvSpPr txBox="1"/>
          <p:nvPr/>
        </p:nvSpPr>
        <p:spPr>
          <a:xfrm>
            <a:off x="3960000" y="1080000"/>
            <a:ext cx="7884000" cy="50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61950" indent="-2714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b="1" dirty="0"/>
              <a:t>Соблюдена конфиденциальность проведения мониторинга:</a:t>
            </a:r>
          </a:p>
          <a:p>
            <a:pPr marL="361950">
              <a:spcAft>
                <a:spcPts val="1200"/>
              </a:spcAft>
            </a:pPr>
            <a:r>
              <a:rPr lang="ru-RU" sz="2800" dirty="0"/>
              <a:t>Обнаружение потенциальных конфликтов интересов и оповещение уполномоченных лиц производится системой автоматически, без привлечения внимания служащих.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6B495C2-180F-4F6D-A003-F13DD6CAFF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14695">
            <a:off x="886125" y="4297177"/>
            <a:ext cx="2520000" cy="851352"/>
          </a:xfrm>
          <a:prstGeom prst="rect">
            <a:avLst/>
          </a:prstGeom>
        </p:spPr>
      </p:pic>
      <p:grpSp>
        <p:nvGrpSpPr>
          <p:cNvPr id="9" name="Группа 1">
            <a:extLst>
              <a:ext uri="{FF2B5EF4-FFF2-40B4-BE49-F238E27FC236}">
                <a16:creationId xmlns:a16="http://schemas.microsoft.com/office/drawing/2014/main" xmlns="" id="{DE160CA0-1244-4F44-A117-30A12526D523}"/>
              </a:ext>
            </a:extLst>
          </p:cNvPr>
          <p:cNvGrpSpPr>
            <a:grpSpLocks/>
          </p:cNvGrpSpPr>
          <p:nvPr/>
        </p:nvGrpSpPr>
        <p:grpSpPr bwMode="auto">
          <a:xfrm>
            <a:off x="0" y="6498000"/>
            <a:ext cx="12204000" cy="360000"/>
            <a:chOff x="0" y="6336000"/>
            <a:chExt cx="9144000" cy="540000"/>
          </a:xfrm>
        </p:grpSpPr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xmlns="" id="{EB87C1D1-2D3F-4C0F-A772-655C73BDF716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7820826C-1EE9-40B3-AFE8-7ED54832963A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400"/>
                </a:spcAft>
                <a:defRPr/>
              </a:pPr>
              <a:r>
                <a:rPr lang="ru-RU" sz="14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Внедрение и оптимизация механизмов противодействия коррупции с использованием информационных технологий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579625586"/>
      </p:ext>
    </p:extLst>
  </p:cSld>
  <p:clrMapOvr>
    <a:masterClrMapping/>
  </p:clrMapOvr>
  <p:transition spd="slow" advTm="401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>
            <a:extLst>
              <a:ext uri="{FF2B5EF4-FFF2-40B4-BE49-F238E27FC236}">
                <a16:creationId xmlns:a16="http://schemas.microsoft.com/office/drawing/2014/main" xmlns="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РЕЗУЛЬТАТЫ ВНЕДРЕНИЯ МЕХАНИЗМА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354DED-CA21-4A0A-8A6F-DB71D9EB5618}"/>
              </a:ext>
            </a:extLst>
          </p:cNvPr>
          <p:cNvSpPr txBox="1"/>
          <p:nvPr/>
        </p:nvSpPr>
        <p:spPr>
          <a:xfrm>
            <a:off x="3960000" y="1080000"/>
            <a:ext cx="7884000" cy="50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61950" indent="-2714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b="1" dirty="0"/>
              <a:t>Повышена дисциплина соблюдения антикоррупционного законодательства:</a:t>
            </a:r>
          </a:p>
          <a:p>
            <a:pPr marL="177800">
              <a:spcAft>
                <a:spcPts val="1200"/>
              </a:spcAft>
            </a:pPr>
            <a:r>
              <a:rPr lang="ru-RU" sz="2800" dirty="0" smtClean="0"/>
              <a:t>В 2016 году 1 муниципальный служащий уведомил о возможном конфликте интересов и оформил самоотвод.</a:t>
            </a:r>
          </a:p>
          <a:p>
            <a:pPr marL="177800">
              <a:spcAft>
                <a:spcPts val="1200"/>
              </a:spcAft>
            </a:pPr>
            <a:r>
              <a:rPr lang="ru-RU" sz="2800" dirty="0" smtClean="0"/>
              <a:t>В 2017 году 1 муниципальный служащий уволен по утрате доверия.</a:t>
            </a:r>
          </a:p>
          <a:p>
            <a:pPr marL="177800">
              <a:spcAft>
                <a:spcPts val="1200"/>
              </a:spcAft>
            </a:pPr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BA7A6B3-2377-4A06-80F6-FE2022254A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000" y="1080002"/>
            <a:ext cx="3240000" cy="4853931"/>
          </a:xfrm>
          <a:prstGeom prst="rect">
            <a:avLst/>
          </a:prstGeom>
        </p:spPr>
      </p:pic>
      <p:grpSp>
        <p:nvGrpSpPr>
          <p:cNvPr id="6" name="Группа 1">
            <a:extLst>
              <a:ext uri="{FF2B5EF4-FFF2-40B4-BE49-F238E27FC236}">
                <a16:creationId xmlns:a16="http://schemas.microsoft.com/office/drawing/2014/main" xmlns="" id="{C511DA5D-8A73-4A20-8136-6F831B728255}"/>
              </a:ext>
            </a:extLst>
          </p:cNvPr>
          <p:cNvGrpSpPr>
            <a:grpSpLocks/>
          </p:cNvGrpSpPr>
          <p:nvPr/>
        </p:nvGrpSpPr>
        <p:grpSpPr bwMode="auto">
          <a:xfrm>
            <a:off x="0" y="6498000"/>
            <a:ext cx="12204000" cy="360000"/>
            <a:chOff x="0" y="6336000"/>
            <a:chExt cx="9144000" cy="540000"/>
          </a:xfrm>
        </p:grpSpPr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xmlns="" id="{B6D664EC-5C20-447B-9D86-A61DE458A64E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xmlns="" id="{DB5D314F-AFEE-474B-A306-A165EE39A74B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400"/>
                </a:spcAft>
                <a:defRPr/>
              </a:pPr>
              <a:r>
                <a:rPr lang="ru-RU" sz="14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Внедрение и оптимизация механизмов противодействия коррупции с использованием информационных технологий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295401798"/>
      </p:ext>
    </p:extLst>
  </p:cSld>
  <p:clrMapOvr>
    <a:masterClrMapping/>
  </p:clrMapOvr>
  <p:transition spd="slow" advTm="401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>
            <a:extLst>
              <a:ext uri="{FF2B5EF4-FFF2-40B4-BE49-F238E27FC236}">
                <a16:creationId xmlns:a16="http://schemas.microsoft.com/office/drawing/2014/main" xmlns="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ПРИНЦИП РАБОТЫ МЕХАНИЗМА «СВЕДЕНИЯ О ДОХОДАХ И ИМУЩЕСТВЕ»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4C97FDE5-9897-46E6-9FA8-3DE50825FF85}"/>
              </a:ext>
            </a:extLst>
          </p:cNvPr>
          <p:cNvGrpSpPr/>
          <p:nvPr/>
        </p:nvGrpSpPr>
        <p:grpSpPr>
          <a:xfrm>
            <a:off x="120576" y="5040000"/>
            <a:ext cx="11931977" cy="1080000"/>
            <a:chOff x="0" y="5040000"/>
            <a:chExt cx="11931977" cy="1080000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xmlns="" id="{BD95EBAA-08DB-4AEC-9226-3C88B893627E}"/>
                </a:ext>
              </a:extLst>
            </p:cNvPr>
            <p:cNvSpPr/>
            <p:nvPr/>
          </p:nvSpPr>
          <p:spPr>
            <a:xfrm>
              <a:off x="1131977" y="5040000"/>
              <a:ext cx="10800000" cy="1080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dirty="0">
                  <a:solidFill>
                    <a:schemeClr val="bg1"/>
                  </a:solidFill>
                </a:rPr>
                <a:t>Заполнение сведений муниципальными служащим через личный кабинет на внутреннем портале кадровой службы.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991A1B22-6F46-4256-AF0B-B1809B5D413C}"/>
                </a:ext>
              </a:extLst>
            </p:cNvPr>
            <p:cNvSpPr/>
            <p:nvPr/>
          </p:nvSpPr>
          <p:spPr>
            <a:xfrm>
              <a:off x="0" y="5040000"/>
              <a:ext cx="1131977" cy="10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chemeClr val="accent5">
                      <a:lumMod val="7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717010FC-F6B6-4BED-BFCF-1F8EA0AC4B3C}"/>
              </a:ext>
            </a:extLst>
          </p:cNvPr>
          <p:cNvGrpSpPr/>
          <p:nvPr/>
        </p:nvGrpSpPr>
        <p:grpSpPr>
          <a:xfrm>
            <a:off x="1252553" y="3960000"/>
            <a:ext cx="10800000" cy="1080000"/>
            <a:chOff x="1131977" y="3960000"/>
            <a:chExt cx="10800000" cy="1080000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FCD6EADB-B370-43FC-B9FE-B9CCDE0E0358}"/>
                </a:ext>
              </a:extLst>
            </p:cNvPr>
            <p:cNvSpPr/>
            <p:nvPr/>
          </p:nvSpPr>
          <p:spPr>
            <a:xfrm>
              <a:off x="2211977" y="3960000"/>
              <a:ext cx="9720000" cy="1080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800">
                <a:spcAft>
                  <a:spcPts val="1200"/>
                </a:spcAft>
              </a:pPr>
              <a:r>
                <a:rPr lang="ru-RU" sz="2000" dirty="0">
                  <a:solidFill>
                    <a:schemeClr val="bg1"/>
                  </a:solidFill>
                </a:rPr>
                <a:t>Распечатка декларации из личного кабинета портала, с последующим заверением личной подписью служащего и предоставлением в кадровую службу.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0B53BEF7-3161-438C-9B0F-9513C65F0C07}"/>
                </a:ext>
              </a:extLst>
            </p:cNvPr>
            <p:cNvSpPr/>
            <p:nvPr/>
          </p:nvSpPr>
          <p:spPr>
            <a:xfrm>
              <a:off x="1131977" y="3960000"/>
              <a:ext cx="1080000" cy="10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chemeClr val="accent5">
                      <a:lumMod val="7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8F03CCB-C3B6-4A03-BBC8-46157C1060D8}"/>
              </a:ext>
            </a:extLst>
          </p:cNvPr>
          <p:cNvGrpSpPr/>
          <p:nvPr/>
        </p:nvGrpSpPr>
        <p:grpSpPr>
          <a:xfrm>
            <a:off x="2332553" y="2880000"/>
            <a:ext cx="9720000" cy="1080000"/>
            <a:chOff x="2211977" y="2880000"/>
            <a:chExt cx="9720000" cy="108000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9BCF16B2-55ED-4EEA-A4AE-491DECC3F943}"/>
                </a:ext>
              </a:extLst>
            </p:cNvPr>
            <p:cNvSpPr/>
            <p:nvPr/>
          </p:nvSpPr>
          <p:spPr>
            <a:xfrm>
              <a:off x="3291977" y="2880000"/>
              <a:ext cx="8640000" cy="1080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dirty="0">
                  <a:solidFill>
                    <a:schemeClr val="bg1"/>
                  </a:solidFill>
                </a:rPr>
                <a:t>Информация в электронном структурированном виде поступает в МАИС «Реестр муниципальных служащих» вместе с бумажной заверенной декларацией на проверку, анализ и хранение.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4C44437B-9902-4458-8A2A-A26524CDDA92}"/>
                </a:ext>
              </a:extLst>
            </p:cNvPr>
            <p:cNvSpPr/>
            <p:nvPr/>
          </p:nvSpPr>
          <p:spPr>
            <a:xfrm>
              <a:off x="2211977" y="2880000"/>
              <a:ext cx="1080000" cy="10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chemeClr val="accent5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18B32FD4-E13C-40A6-86C5-BC49A1CC11AC}"/>
              </a:ext>
            </a:extLst>
          </p:cNvPr>
          <p:cNvGrpSpPr/>
          <p:nvPr/>
        </p:nvGrpSpPr>
        <p:grpSpPr>
          <a:xfrm>
            <a:off x="3412553" y="1800000"/>
            <a:ext cx="8640000" cy="1080000"/>
            <a:chOff x="3291977" y="1800000"/>
            <a:chExt cx="8640000" cy="108000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9EE4F167-C4C4-4FDB-BCA4-25A7E573AF60}"/>
                </a:ext>
              </a:extLst>
            </p:cNvPr>
            <p:cNvSpPr/>
            <p:nvPr/>
          </p:nvSpPr>
          <p:spPr>
            <a:xfrm>
              <a:off x="4371977" y="1800000"/>
              <a:ext cx="7560000" cy="1080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177800">
                <a:spcAft>
                  <a:spcPts val="1200"/>
                </a:spcAft>
              </a:pPr>
              <a:r>
                <a:rPr lang="ru-RU" dirty="0">
                  <a:solidFill>
                    <a:schemeClr val="bg1"/>
                  </a:solidFill>
                </a:rPr>
                <a:t>По итогам предоставления деклараций, производится автоматизированное формирование и выгрузка сведений об имуществе и доходах руководителей Администрации ГО г.Уфа РБ на официальный сайт муниципалитета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4FBB7F9F-5116-42DA-BC85-EB1696AB6328}"/>
                </a:ext>
              </a:extLst>
            </p:cNvPr>
            <p:cNvSpPr/>
            <p:nvPr/>
          </p:nvSpPr>
          <p:spPr>
            <a:xfrm>
              <a:off x="3291977" y="1800000"/>
              <a:ext cx="1080000" cy="10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chemeClr val="accent5">
                      <a:lumMod val="75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98A418B-0090-40B0-AABF-DA5334EBEC10}"/>
              </a:ext>
            </a:extLst>
          </p:cNvPr>
          <p:cNvGrpSpPr/>
          <p:nvPr/>
        </p:nvGrpSpPr>
        <p:grpSpPr>
          <a:xfrm>
            <a:off x="4492553" y="720000"/>
            <a:ext cx="7560000" cy="1080000"/>
            <a:chOff x="4371977" y="720000"/>
            <a:chExt cx="7560000" cy="1080000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D7E73422-A8DC-40C6-80C8-3CA9D1F3CBEE}"/>
                </a:ext>
              </a:extLst>
            </p:cNvPr>
            <p:cNvSpPr/>
            <p:nvPr/>
          </p:nvSpPr>
          <p:spPr>
            <a:xfrm>
              <a:off x="5451977" y="720000"/>
              <a:ext cx="6480000" cy="1080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700" dirty="0">
                  <a:solidFill>
                    <a:schemeClr val="bg1"/>
                  </a:solidFill>
                </a:rPr>
                <a:t>В следующих отчетных периодах, ведется автоматизированная сверка декларации со сведениями  предыдущих периодов. В случае расхождения выдается сигнал уполномоченному лицу в кадровой службе для детальной проверки.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83C1F37C-6F76-45D5-B4BE-A5F3B58A2C66}"/>
                </a:ext>
              </a:extLst>
            </p:cNvPr>
            <p:cNvSpPr/>
            <p:nvPr/>
          </p:nvSpPr>
          <p:spPr>
            <a:xfrm>
              <a:off x="4371977" y="720000"/>
              <a:ext cx="1080000" cy="10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chemeClr val="accent5">
                      <a:lumMod val="75000"/>
                    </a:schemeClr>
                  </a:solidFill>
                </a:rPr>
                <a:t>5</a:t>
              </a:r>
            </a:p>
          </p:txBody>
        </p:sp>
      </p:grpSp>
      <p:grpSp>
        <p:nvGrpSpPr>
          <p:cNvPr id="20" name="Группа 1">
            <a:extLst>
              <a:ext uri="{FF2B5EF4-FFF2-40B4-BE49-F238E27FC236}">
                <a16:creationId xmlns:a16="http://schemas.microsoft.com/office/drawing/2014/main" xmlns="" id="{EC2ED837-FCA3-4F8C-B20E-6616E58BB5F7}"/>
              </a:ext>
            </a:extLst>
          </p:cNvPr>
          <p:cNvGrpSpPr>
            <a:grpSpLocks/>
          </p:cNvGrpSpPr>
          <p:nvPr/>
        </p:nvGrpSpPr>
        <p:grpSpPr bwMode="auto">
          <a:xfrm>
            <a:off x="0" y="6498000"/>
            <a:ext cx="12204000" cy="360000"/>
            <a:chOff x="0" y="6336000"/>
            <a:chExt cx="9144000" cy="540000"/>
          </a:xfrm>
        </p:grpSpPr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xmlns="" id="{165FBBC2-F582-4A2A-BCD7-C03434F6152D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xmlns="" id="{E66C3649-8A0B-40D9-9ABB-D355F15196E1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400"/>
                </a:spcAft>
                <a:defRPr/>
              </a:pPr>
              <a:r>
                <a:rPr lang="ru-RU" sz="14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Внедрение и оптимизация механизмов противодействия коррупции с использованием информационных технологий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34010529"/>
      </p:ext>
    </p:extLst>
  </p:cSld>
  <p:clrMapOvr>
    <a:masterClrMapping/>
  </p:clrMapOvr>
  <p:transition spd="slow" advTm="40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>
            <a:extLst>
              <a:ext uri="{FF2B5EF4-FFF2-40B4-BE49-F238E27FC236}">
                <a16:creationId xmlns:a16="http://schemas.microsoft.com/office/drawing/2014/main" xmlns="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СОСТАВ ПРОЕКТА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4DDA0D61-7359-4723-979B-7695827B7AC4}"/>
              </a:ext>
            </a:extLst>
          </p:cNvPr>
          <p:cNvSpPr/>
          <p:nvPr/>
        </p:nvSpPr>
        <p:spPr>
          <a:xfrm>
            <a:off x="720000" y="720000"/>
            <a:ext cx="10800000" cy="5400000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637AD59-9682-4FDC-A881-0F896F4AAF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000" y="1620000"/>
            <a:ext cx="2880000" cy="21600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998AF8-30E0-493A-8DFD-58278A6F1D0C}"/>
              </a:ext>
            </a:extLst>
          </p:cNvPr>
          <p:cNvSpPr txBox="1"/>
          <p:nvPr/>
        </p:nvSpPr>
        <p:spPr>
          <a:xfrm>
            <a:off x="3240000" y="849203"/>
            <a:ext cx="5760000" cy="5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ОРГАНИЗАЦИОННЫЕ МЕХАНИЗМЫ</a:t>
            </a:r>
          </a:p>
          <a:p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8AC9D3AA-AC05-4B3A-98A2-432D746EDDDB}"/>
              </a:ext>
            </a:extLst>
          </p:cNvPr>
          <p:cNvSpPr/>
          <p:nvPr/>
        </p:nvSpPr>
        <p:spPr>
          <a:xfrm>
            <a:off x="1080000" y="3672000"/>
            <a:ext cx="2880000" cy="21600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Нормативно-правовая база в области противодействия коррупции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C8D5AAD-DE0C-4A43-857D-31B4D9085AF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0000" y="1620000"/>
            <a:ext cx="2880000" cy="220642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A763FC95-2DC8-4A44-92E7-63437E34B47A}"/>
              </a:ext>
            </a:extLst>
          </p:cNvPr>
          <p:cNvSpPr/>
          <p:nvPr/>
        </p:nvSpPr>
        <p:spPr>
          <a:xfrm>
            <a:off x="4680000" y="3672000"/>
            <a:ext cx="2880000" cy="21600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/>
              <a:t>Предотвращение потенциальных конфликтов интересов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F3B0DB2-656F-4C92-B93D-311FE1BB35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7971"/>
          <a:stretch/>
        </p:blipFill>
        <p:spPr>
          <a:xfrm>
            <a:off x="8280000" y="1620000"/>
            <a:ext cx="2880000" cy="230587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D0BCB3AB-49AA-4E85-A630-284CC249601F}"/>
              </a:ext>
            </a:extLst>
          </p:cNvPr>
          <p:cNvSpPr/>
          <p:nvPr/>
        </p:nvSpPr>
        <p:spPr>
          <a:xfrm>
            <a:off x="8280000" y="3672000"/>
            <a:ext cx="2880000" cy="21600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Мониторинг изменений в имуществе муниципальных служащих</a:t>
            </a:r>
          </a:p>
        </p:txBody>
      </p:sp>
      <p:grpSp>
        <p:nvGrpSpPr>
          <p:cNvPr id="13" name="Группа 1">
            <a:extLst>
              <a:ext uri="{FF2B5EF4-FFF2-40B4-BE49-F238E27FC236}">
                <a16:creationId xmlns:a16="http://schemas.microsoft.com/office/drawing/2014/main" xmlns="" id="{A5DEB7CD-0474-4256-A468-ABADD3451308}"/>
              </a:ext>
            </a:extLst>
          </p:cNvPr>
          <p:cNvGrpSpPr>
            <a:grpSpLocks/>
          </p:cNvGrpSpPr>
          <p:nvPr/>
        </p:nvGrpSpPr>
        <p:grpSpPr bwMode="auto">
          <a:xfrm>
            <a:off x="0" y="6498000"/>
            <a:ext cx="12204000" cy="360000"/>
            <a:chOff x="0" y="6336000"/>
            <a:chExt cx="9144000" cy="540000"/>
          </a:xfrm>
        </p:grpSpPr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xmlns="" id="{E1E8E3A1-ADF7-4BD6-BBC8-C5515E5900D0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xmlns="" id="{C578B6AC-214E-4922-8287-80A63423C936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400"/>
                </a:spcAft>
                <a:defRPr/>
              </a:pPr>
              <a:r>
                <a:rPr lang="ru-RU" sz="14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Внедрение и оптимизация механизмов противодействия коррупции с использованием информационных технологий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217435224"/>
      </p:ext>
    </p:extLst>
  </p:cSld>
  <p:clrMapOvr>
    <a:masterClrMapping/>
  </p:clrMapOvr>
  <p:transition spd="slow" advTm="401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>
            <a:extLst>
              <a:ext uri="{FF2B5EF4-FFF2-40B4-BE49-F238E27FC236}">
                <a16:creationId xmlns:a16="http://schemas.microsoft.com/office/drawing/2014/main" xmlns="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внедрения модуля «Сведения о доходах и имуществе»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FE412E-2B1A-4D50-B6F1-6027988B00A7}"/>
              </a:ext>
            </a:extLst>
          </p:cNvPr>
          <p:cNvSpPr txBox="1"/>
          <p:nvPr/>
        </p:nvSpPr>
        <p:spPr>
          <a:xfrm>
            <a:off x="3960000" y="728663"/>
            <a:ext cx="7884000" cy="57470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41338" indent="-36353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2800" b="1" dirty="0"/>
              <a:t>Формирование удобного для служащих порядка предоставления сведений об имуществе и доходах:</a:t>
            </a:r>
            <a:r>
              <a:rPr lang="ru-RU" sz="2800" dirty="0"/>
              <a:t> через личный кабинет на внутреннем кадровом портале, служащий может, в удобное для него время, разместить декларацию в структурированном виде.</a:t>
            </a:r>
          </a:p>
          <a:p>
            <a:pPr marL="541338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b="1" dirty="0"/>
              <a:t>Сокращение времени на ввод данных об имуществе и доходах:</a:t>
            </a:r>
            <a:r>
              <a:rPr lang="ru-RU" sz="2800" dirty="0"/>
              <a:t> интуитивный интерфейс личного кабинета, а также возможность использовать служащим при заполнении </a:t>
            </a:r>
            <a:r>
              <a:rPr lang="ru-RU" sz="2800" dirty="0" smtClean="0"/>
              <a:t>новых сведений ранее </a:t>
            </a:r>
            <a:r>
              <a:rPr lang="ru-RU" sz="2800" dirty="0"/>
              <a:t>сохраненные сведения об имуществе и доходах.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1EA6B28-50B8-4871-95F2-20B6449451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0" y="1080000"/>
            <a:ext cx="3600000" cy="3794594"/>
          </a:xfrm>
          <a:prstGeom prst="rect">
            <a:avLst/>
          </a:prstGeom>
        </p:spPr>
      </p:pic>
      <p:grpSp>
        <p:nvGrpSpPr>
          <p:cNvPr id="6" name="Группа 1">
            <a:extLst>
              <a:ext uri="{FF2B5EF4-FFF2-40B4-BE49-F238E27FC236}">
                <a16:creationId xmlns:a16="http://schemas.microsoft.com/office/drawing/2014/main" xmlns="" id="{DD0C9BD6-AD39-4F74-8C5C-9C4C74208281}"/>
              </a:ext>
            </a:extLst>
          </p:cNvPr>
          <p:cNvGrpSpPr>
            <a:grpSpLocks/>
          </p:cNvGrpSpPr>
          <p:nvPr/>
        </p:nvGrpSpPr>
        <p:grpSpPr bwMode="auto">
          <a:xfrm>
            <a:off x="0" y="6498000"/>
            <a:ext cx="12204000" cy="360000"/>
            <a:chOff x="0" y="6336000"/>
            <a:chExt cx="9144000" cy="540000"/>
          </a:xfrm>
        </p:grpSpPr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xmlns="" id="{D50FBB4B-D844-43A7-8156-5636D2BCC295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xmlns="" id="{0BDA8D31-8084-484D-8B13-49E568E583D8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400"/>
                </a:spcAft>
                <a:defRPr/>
              </a:pPr>
              <a:r>
                <a:rPr lang="ru-RU" sz="14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Внедрение и оптимизация механизмов противодействия коррупции с использованием информационных технологий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36562557"/>
      </p:ext>
    </p:extLst>
  </p:cSld>
  <p:clrMapOvr>
    <a:masterClrMapping/>
  </p:clrMapOvr>
  <p:transition spd="slow" advTm="401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68188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dirty="0" smtClean="0">
                <a:latin typeface="Arial" charset="0"/>
              </a:rPr>
              <a:t>СИСТЕМА АИС</a:t>
            </a:r>
            <a:endParaRPr lang="ru-RU" sz="3000" b="1" kern="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28764" y="1561881"/>
            <a:ext cx="9286874" cy="4624607"/>
          </a:xfrm>
          <a:prstGeom prst="roundRect">
            <a:avLst>
              <a:gd name="adj" fmla="val 293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41338" lvl="0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prstClr val="black"/>
                </a:solidFill>
                <a:cs typeface="Arial" panose="020B0604020202020204" pitchFamily="34" charset="0"/>
              </a:rPr>
              <a:t>Выгрузка и автоматизированная проверка документов;</a:t>
            </a:r>
          </a:p>
          <a:p>
            <a:pPr marL="541338" lvl="0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prstClr val="black"/>
                </a:solidFill>
                <a:cs typeface="Arial" panose="020B0604020202020204" pitchFamily="34" charset="0"/>
              </a:rPr>
              <a:t>Сравнительный анализ;</a:t>
            </a:r>
          </a:p>
          <a:p>
            <a:pPr marL="541338" lvl="0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prstClr val="black"/>
                </a:solidFill>
                <a:cs typeface="Arial" panose="020B0604020202020204" pitchFamily="34" charset="0"/>
              </a:rPr>
              <a:t>Формирование отчетов;</a:t>
            </a:r>
          </a:p>
          <a:p>
            <a:pPr marL="541338" lvl="0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prstClr val="black"/>
                </a:solidFill>
                <a:cs typeface="Arial" panose="020B0604020202020204" pitchFamily="34" charset="0"/>
              </a:rPr>
              <a:t>Автоматическое выявление нелогичных показателей;</a:t>
            </a:r>
          </a:p>
          <a:p>
            <a:pPr marL="541338" lvl="0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prstClr val="black"/>
                </a:solidFill>
                <a:cs typeface="Arial" panose="020B0604020202020204" pitchFamily="34" charset="0"/>
              </a:rPr>
              <a:t>Автоматическое оповещение о совпадениях в отдел координации антикоррупционной деятельности</a:t>
            </a:r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2014992" y="908032"/>
            <a:ext cx="8423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  <a:defRPr/>
            </a:pPr>
            <a:r>
              <a:rPr lang="ru-RU" alt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Возможности </a:t>
            </a:r>
            <a:r>
              <a:rPr lang="ru-RU" alt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АИС: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EF26E01-2DB2-4975-B113-83589EF17E39}"/>
              </a:ext>
            </a:extLst>
          </p:cNvPr>
          <p:cNvSpPr/>
          <p:nvPr/>
        </p:nvSpPr>
        <p:spPr bwMode="auto">
          <a:xfrm>
            <a:off x="0" y="6498000"/>
            <a:ext cx="12204000" cy="360000"/>
          </a:xfrm>
          <a:prstGeom prst="rect">
            <a:avLst/>
          </a:prstGeom>
          <a:solidFill>
            <a:srgbClr val="436EB3"/>
          </a:solidFill>
          <a:ln>
            <a:solidFill>
              <a:srgbClr val="436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400"/>
              </a:spcAft>
              <a:defRPr/>
            </a:pPr>
            <a:r>
              <a:rPr lang="ru-RU" sz="14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Внедрение и оптимизация механизмов противодействия коррупции с использованием информационных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xmlns="" val="3528416251"/>
      </p:ext>
    </p:extLst>
  </p:cSld>
  <p:clrMapOvr>
    <a:masterClrMapping/>
  </p:clrMapOvr>
  <p:transition spd="slow" advTm="401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68188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dirty="0" smtClean="0">
                <a:latin typeface="+mj-lt"/>
              </a:rPr>
              <a:t>СИСТЕМА АИС</a:t>
            </a:r>
            <a:endParaRPr lang="ru-RU" sz="3000" b="1" kern="0" dirty="0"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8186" y="989931"/>
            <a:ext cx="11033089" cy="5139408"/>
          </a:xfrm>
          <a:prstGeom prst="roundRect">
            <a:avLst>
              <a:gd name="adj" fmla="val 293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2457450" y="1243012"/>
            <a:ext cx="7949685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dirty="0" smtClean="0">
                <a:latin typeface="+mn-lt"/>
              </a:rPr>
              <a:t>Функции системы АИС</a:t>
            </a:r>
            <a:endParaRPr lang="ru-RU" altLang="ru-RU" sz="3600" dirty="0">
              <a:latin typeface="+mn-l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83860" y="2641372"/>
            <a:ext cx="2150347" cy="2675434"/>
          </a:xfrm>
          <a:prstGeom prst="roundRect">
            <a:avLst>
              <a:gd name="adj" fmla="val 76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Контрольная деятельность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298706" y="2676817"/>
            <a:ext cx="2063263" cy="2675435"/>
          </a:xfrm>
          <a:prstGeom prst="roundRect">
            <a:avLst>
              <a:gd name="adj" fmla="val 76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Отчетность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84000" y="2700730"/>
            <a:ext cx="2381459" cy="2675435"/>
          </a:xfrm>
          <a:prstGeom prst="roundRect">
            <a:avLst>
              <a:gd name="adj" fmla="val 95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Аналитическая деятельность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272490" y="2006051"/>
            <a:ext cx="3002241" cy="5922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274731" y="2014869"/>
            <a:ext cx="3099618" cy="651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274732" y="2014869"/>
            <a:ext cx="0" cy="677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5">
            <a:extLst>
              <a:ext uri="{FF2B5EF4-FFF2-40B4-BE49-F238E27FC236}">
                <a16:creationId xmlns:a16="http://schemas.microsoft.com/office/drawing/2014/main" xmlns="" id="{6EF26E01-2DB2-4975-B113-83589EF17E39}"/>
              </a:ext>
            </a:extLst>
          </p:cNvPr>
          <p:cNvSpPr/>
          <p:nvPr/>
        </p:nvSpPr>
        <p:spPr bwMode="auto">
          <a:xfrm>
            <a:off x="0" y="6498000"/>
            <a:ext cx="12204000" cy="360000"/>
          </a:xfrm>
          <a:prstGeom prst="rect">
            <a:avLst/>
          </a:prstGeom>
          <a:solidFill>
            <a:srgbClr val="436EB3"/>
          </a:solidFill>
          <a:ln>
            <a:solidFill>
              <a:srgbClr val="436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400"/>
              </a:spcAft>
              <a:defRPr/>
            </a:pPr>
            <a:r>
              <a:rPr lang="ru-RU" sz="14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Внедрение и оптимизация механизмов противодействия коррупции с использованием информационных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xmlns="" val="231035701"/>
      </p:ext>
    </p:extLst>
  </p:cSld>
  <p:clrMapOvr>
    <a:masterClrMapping/>
  </p:clrMapOvr>
  <p:transition spd="slow" advTm="401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>
            <a:extLst>
              <a:ext uri="{FF2B5EF4-FFF2-40B4-BE49-F238E27FC236}">
                <a16:creationId xmlns:a16="http://schemas.microsoft.com/office/drawing/2014/main" xmlns="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внедрения модуля «Сведения о доходах и имуществе»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FE412E-2B1A-4D50-B6F1-6027988B00A7}"/>
              </a:ext>
            </a:extLst>
          </p:cNvPr>
          <p:cNvSpPr txBox="1"/>
          <p:nvPr/>
        </p:nvSpPr>
        <p:spPr>
          <a:xfrm>
            <a:off x="3960000" y="1080000"/>
            <a:ext cx="7884000" cy="50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41338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b="1" dirty="0"/>
              <a:t>Повышение качества обработки и анализа сведений:</a:t>
            </a:r>
            <a:r>
              <a:rPr lang="ru-RU" sz="2800" dirty="0"/>
              <a:t> на порядок сокращено время ввода уполномоченными лицами в МАИС «Реестр муниципальных служащих» сведений об имуществе и доходах служащих, и время на публикацию сведений на официальном портале муниципалитета.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314F4F8-7E5D-4C93-A029-65FB3A2C86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000" y="1080000"/>
            <a:ext cx="3600000" cy="3158490"/>
          </a:xfrm>
          <a:prstGeom prst="rect">
            <a:avLst/>
          </a:prstGeom>
        </p:spPr>
      </p:pic>
      <p:grpSp>
        <p:nvGrpSpPr>
          <p:cNvPr id="6" name="Группа 1">
            <a:extLst>
              <a:ext uri="{FF2B5EF4-FFF2-40B4-BE49-F238E27FC236}">
                <a16:creationId xmlns:a16="http://schemas.microsoft.com/office/drawing/2014/main" xmlns="" id="{A8C57183-29C1-4E87-94F5-E73806AA5A84}"/>
              </a:ext>
            </a:extLst>
          </p:cNvPr>
          <p:cNvGrpSpPr>
            <a:grpSpLocks/>
          </p:cNvGrpSpPr>
          <p:nvPr/>
        </p:nvGrpSpPr>
        <p:grpSpPr bwMode="auto">
          <a:xfrm>
            <a:off x="0" y="6498000"/>
            <a:ext cx="12204000" cy="360000"/>
            <a:chOff x="0" y="6336000"/>
            <a:chExt cx="9144000" cy="540000"/>
          </a:xfrm>
        </p:grpSpPr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xmlns="" id="{B08BE05A-64C0-42D8-A968-F385DA8F61B9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xmlns="" id="{1A6A33E7-5E23-4BEC-A5BF-1E25E317A9EC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400"/>
                </a:spcAft>
                <a:defRPr/>
              </a:pPr>
              <a:r>
                <a:rPr lang="ru-RU" sz="14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Внедрение и оптимизация механизмов противодействия коррупции с использованием информационных технологий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561098403"/>
      </p:ext>
    </p:extLst>
  </p:cSld>
  <p:clrMapOvr>
    <a:masterClrMapping/>
  </p:clrMapOvr>
  <p:transition spd="slow" advTm="401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68188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dirty="0" smtClean="0">
                <a:latin typeface="+mj-lt"/>
              </a:rPr>
              <a:t>СИСТЕМА АИС</a:t>
            </a:r>
            <a:endParaRPr lang="ru-RU" sz="3000" b="1" kern="0" dirty="0"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31851" y="953812"/>
            <a:ext cx="11033089" cy="5409763"/>
          </a:xfrm>
          <a:prstGeom prst="roundRect">
            <a:avLst>
              <a:gd name="adj" fmla="val 293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1032686" y="1121417"/>
            <a:ext cx="4039044" cy="1200329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+mn-lt"/>
              </a:rPr>
              <a:t>Личный кабинет муниципального служащего (логин и пароль)</a:t>
            </a:r>
            <a:endParaRPr lang="ru-RU" altLang="ru-RU" sz="2400" dirty="0"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32686" y="2466603"/>
            <a:ext cx="4039044" cy="11672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Заполнение сведений о доходах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633099" y="2547607"/>
            <a:ext cx="2083980" cy="23628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Публикация на официальном сайте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48396" y="2547607"/>
            <a:ext cx="2302200" cy="23628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АИС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«Реестр муниципальных служащих» </a:t>
            </a:r>
          </a:p>
          <a:p>
            <a:pPr algn="ctr"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="" xmlns:a16="http://schemas.microsoft.com/office/drawing/2014/main" id="{6EF26E01-2DB2-4975-B113-83589EF17E39}"/>
              </a:ext>
            </a:extLst>
          </p:cNvPr>
          <p:cNvSpPr/>
          <p:nvPr/>
        </p:nvSpPr>
        <p:spPr bwMode="auto">
          <a:xfrm>
            <a:off x="0" y="6498000"/>
            <a:ext cx="12204000" cy="360000"/>
          </a:xfrm>
          <a:prstGeom prst="rect">
            <a:avLst/>
          </a:prstGeom>
          <a:solidFill>
            <a:srgbClr val="436EB3"/>
          </a:solidFill>
          <a:ln>
            <a:solidFill>
              <a:srgbClr val="436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400"/>
              </a:spcAft>
              <a:defRPr/>
            </a:pPr>
            <a:r>
              <a:rPr lang="ru-RU" sz="14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Внедрение и оптимизация механизмов противодействия коррупции с использованием информационных технологий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85849" y="3803180"/>
            <a:ext cx="4039044" cy="11072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Распечатка для представления в кадровую службу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85849" y="5102133"/>
            <a:ext cx="6136593" cy="1034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Кадровая служба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5787310" y="1142163"/>
            <a:ext cx="3643770" cy="1138773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800" dirty="0">
              <a:latin typeface="+mn-lt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2400" dirty="0">
                <a:latin typeface="+mn-lt"/>
              </a:rPr>
              <a:t>Анализ и контроль </a:t>
            </a:r>
            <a:endParaRPr lang="ru-RU" altLang="ru-RU" sz="2400" dirty="0" smtClean="0">
              <a:latin typeface="+mn-lt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2400" dirty="0" smtClean="0">
                <a:latin typeface="+mn-lt"/>
              </a:rPr>
              <a:t>по годам</a:t>
            </a:r>
          </a:p>
          <a:p>
            <a:pPr algn="ctr">
              <a:spcBef>
                <a:spcPct val="0"/>
              </a:spcBef>
              <a:buNone/>
            </a:pPr>
            <a:endParaRPr lang="ru-RU" altLang="ru-RU" sz="1200" dirty="0">
              <a:latin typeface="+mn-lt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105371" y="2321746"/>
            <a:ext cx="0" cy="168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077682" y="3659488"/>
            <a:ext cx="0" cy="168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077682" y="4933508"/>
            <a:ext cx="0" cy="168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22" idx="1"/>
          </p:cNvCxnSpPr>
          <p:nvPr/>
        </p:nvCxnSpPr>
        <p:spPr>
          <a:xfrm>
            <a:off x="8750596" y="3729034"/>
            <a:ext cx="88250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3" idx="0"/>
          </p:cNvCxnSpPr>
          <p:nvPr/>
        </p:nvCxnSpPr>
        <p:spPr>
          <a:xfrm flipV="1">
            <a:off x="7599496" y="2302263"/>
            <a:ext cx="0" cy="245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23" idx="1"/>
          </p:cNvCxnSpPr>
          <p:nvPr/>
        </p:nvCxnSpPr>
        <p:spPr>
          <a:xfrm flipV="1">
            <a:off x="5124893" y="3729035"/>
            <a:ext cx="1323503" cy="1331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34439857"/>
      </p:ext>
    </p:extLst>
  </p:cSld>
  <p:clrMapOvr>
    <a:masterClrMapping/>
  </p:clrMapOvr>
  <p:transition spd="slow" advTm="401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>
            <a:extLst>
              <a:ext uri="{FF2B5EF4-FFF2-40B4-BE49-F238E27FC236}">
                <a16:creationId xmlns:a16="http://schemas.microsoft.com/office/drawing/2014/main" xmlns="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6A077C6-2C99-4A02-8F04-ECDD63660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000" y="2160000"/>
            <a:ext cx="11484000" cy="279169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282D641-0B9A-4A29-8A12-DD235265A3B0}"/>
              </a:ext>
            </a:extLst>
          </p:cNvPr>
          <p:cNvSpPr/>
          <p:nvPr/>
        </p:nvSpPr>
        <p:spPr>
          <a:xfrm>
            <a:off x="0" y="0"/>
            <a:ext cx="12168188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ПРИМЕР РАБОТЫ МОДУЛЯ «СВЕДЕНИЯ О ДОХОДАХ И ИМУЩЕСТВЕ»</a:t>
            </a:r>
          </a:p>
        </p:txBody>
      </p:sp>
      <p:grpSp>
        <p:nvGrpSpPr>
          <p:cNvPr id="6" name="Группа 1">
            <a:extLst>
              <a:ext uri="{FF2B5EF4-FFF2-40B4-BE49-F238E27FC236}">
                <a16:creationId xmlns:a16="http://schemas.microsoft.com/office/drawing/2014/main" xmlns="" id="{4E65BD75-276E-4703-8718-3A666FBA1BBD}"/>
              </a:ext>
            </a:extLst>
          </p:cNvPr>
          <p:cNvGrpSpPr>
            <a:grpSpLocks/>
          </p:cNvGrpSpPr>
          <p:nvPr/>
        </p:nvGrpSpPr>
        <p:grpSpPr bwMode="auto">
          <a:xfrm>
            <a:off x="0" y="6498000"/>
            <a:ext cx="12204000" cy="360000"/>
            <a:chOff x="0" y="6336000"/>
            <a:chExt cx="9144000" cy="540000"/>
          </a:xfrm>
        </p:grpSpPr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xmlns="" id="{F6673FD1-4AC8-4C87-9147-A2371324AEBF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xmlns="" id="{71F78210-89DF-4915-9500-B10AEB54F386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400"/>
                </a:spcAft>
                <a:defRPr/>
              </a:pPr>
              <a:r>
                <a:rPr lang="ru-RU" sz="14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Внедрение и оптимизация механизмов противодействия коррупции с использованием информационных технологий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92566362"/>
      </p:ext>
    </p:extLst>
  </p:cSld>
  <p:clrMapOvr>
    <a:masterClrMapping/>
  </p:clrMapOvr>
  <p:transition spd="slow" advTm="401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>
            <a:extLst>
              <a:ext uri="{FF2B5EF4-FFF2-40B4-BE49-F238E27FC236}">
                <a16:creationId xmlns:a16="http://schemas.microsoft.com/office/drawing/2014/main" xmlns="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внедрения модуля «Сведения о доходах и имуществе»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FE412E-2B1A-4D50-B6F1-6027988B00A7}"/>
              </a:ext>
            </a:extLst>
          </p:cNvPr>
          <p:cNvSpPr txBox="1"/>
          <p:nvPr/>
        </p:nvSpPr>
        <p:spPr>
          <a:xfrm>
            <a:off x="3960000" y="1080000"/>
            <a:ext cx="7884000" cy="50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41338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b="1" dirty="0"/>
              <a:t>Повышение эффективности мониторинга:</a:t>
            </a:r>
            <a:r>
              <a:rPr lang="ru-RU" sz="2800" dirty="0"/>
              <a:t> автоматизированный мониторинг изменений сведений об имуществе служащих позволяет оперативно получать данные по всему личному составу</a:t>
            </a:r>
            <a:r>
              <a:rPr lang="ru-RU" sz="2800" dirty="0" smtClean="0"/>
              <a:t>.</a:t>
            </a:r>
          </a:p>
          <a:p>
            <a:pPr marL="541338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b="1" dirty="0"/>
              <a:t>Увеличение оперативности оповещение о недочетах:</a:t>
            </a:r>
            <a:r>
              <a:rPr lang="ru-RU" sz="2800" dirty="0"/>
              <a:t> уполномоченные лица могут получать сигнал об изменениях в имуществе и доходах служащих сразу после ввода ими данных.</a:t>
            </a:r>
          </a:p>
          <a:p>
            <a:pPr marL="541338" indent="-363538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B4068CB-74E4-47A2-BF9B-1A336EBB00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999" y="1079999"/>
            <a:ext cx="2671067" cy="2430671"/>
          </a:xfrm>
          <a:prstGeom prst="rect">
            <a:avLst/>
          </a:prstGeom>
        </p:spPr>
      </p:pic>
      <p:grpSp>
        <p:nvGrpSpPr>
          <p:cNvPr id="8" name="Группа 1">
            <a:extLst>
              <a:ext uri="{FF2B5EF4-FFF2-40B4-BE49-F238E27FC236}">
                <a16:creationId xmlns:a16="http://schemas.microsoft.com/office/drawing/2014/main" xmlns="" id="{D7C8BAF5-314A-46EB-8167-3CB6DE6A8439}"/>
              </a:ext>
            </a:extLst>
          </p:cNvPr>
          <p:cNvGrpSpPr>
            <a:grpSpLocks/>
          </p:cNvGrpSpPr>
          <p:nvPr/>
        </p:nvGrpSpPr>
        <p:grpSpPr bwMode="auto">
          <a:xfrm>
            <a:off x="0" y="6498000"/>
            <a:ext cx="12204000" cy="360000"/>
            <a:chOff x="0" y="6336000"/>
            <a:chExt cx="9144000" cy="540000"/>
          </a:xfrm>
        </p:grpSpPr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xmlns="" id="{30C9FE32-769A-4FE2-9074-58041D0C5E11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xmlns="" id="{5E7235AE-960C-456D-A4B3-3AC60CAAF49C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400"/>
                </a:spcAft>
                <a:defRPr/>
              </a:pPr>
              <a:r>
                <a:rPr lang="ru-RU" sz="14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Внедрение и оптимизация механизмов противодействия коррупции с использованием информационных технологий</a:t>
              </a: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C7D9A90-079C-4C3B-BB3E-5EBF84E0FFE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532" y="3600000"/>
            <a:ext cx="2434000" cy="240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542350"/>
      </p:ext>
    </p:extLst>
  </p:cSld>
  <p:clrMapOvr>
    <a:masterClrMapping/>
  </p:clrMapOvr>
  <p:transition spd="slow" advTm="401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68188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dirty="0" smtClean="0">
                <a:latin typeface="+mj-lt"/>
              </a:rPr>
              <a:t>Система АИС</a:t>
            </a:r>
            <a:endParaRPr lang="ru-RU" sz="3000" b="1" kern="0" dirty="0"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8655" y="742950"/>
            <a:ext cx="10952703" cy="5343525"/>
          </a:xfrm>
          <a:prstGeom prst="roundRect">
            <a:avLst>
              <a:gd name="adj" fmla="val 293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87487" y="2560252"/>
            <a:ext cx="2547939" cy="9928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- полный контроль за происходящим;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1884363" y="900113"/>
            <a:ext cx="84232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latin typeface="+mj-lt"/>
              </a:rPr>
              <a:t>Автоматизация предоставляет</a:t>
            </a:r>
            <a:r>
              <a:rPr lang="ru-RU" altLang="ru-RU" sz="2600" b="1" dirty="0" smtClean="0"/>
              <a:t>:</a:t>
            </a:r>
            <a:endParaRPr lang="ru-RU" altLang="ru-RU" sz="26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87487" y="3674641"/>
            <a:ext cx="2547938" cy="10550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- возможность принимать управленческие решения на основе полной и достоверной информации;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11717" y="2616257"/>
            <a:ext cx="2763776" cy="6894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- инструмент автоматизации рутинных задач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01775" y="4851258"/>
            <a:ext cx="2533650" cy="10973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- аналитические отчеты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14475" y="1611260"/>
            <a:ext cx="2520950" cy="782306"/>
          </a:xfrm>
          <a:prstGeom prst="roundRect">
            <a:avLst>
              <a:gd name="adj" fmla="val 765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Руководству: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149214" y="1619250"/>
            <a:ext cx="2833634" cy="782306"/>
          </a:xfrm>
          <a:prstGeom prst="roundRect">
            <a:avLst>
              <a:gd name="adj" fmla="val 765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Муниципальному служащему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11717" y="1589908"/>
            <a:ext cx="2652748" cy="782495"/>
          </a:xfrm>
          <a:prstGeom prst="roundRect">
            <a:avLst>
              <a:gd name="adj" fmla="val 952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Кадровой службе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11717" y="3467818"/>
            <a:ext cx="2763776" cy="6405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- контроль и анализ соблюдения работниками законодательства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511717" y="4341861"/>
            <a:ext cx="2884350" cy="6653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- минимизация затрат рабочего времени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11717" y="5233747"/>
            <a:ext cx="2884350" cy="6462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- повышение эффективности работы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120275" y="3009823"/>
            <a:ext cx="2841894" cy="10985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- Возможность в любой момент быстро получить необходимую информацию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xmlns="" id="{6EF26E01-2DB2-4975-B113-83589EF17E39}"/>
              </a:ext>
            </a:extLst>
          </p:cNvPr>
          <p:cNvSpPr/>
          <p:nvPr/>
        </p:nvSpPr>
        <p:spPr bwMode="auto">
          <a:xfrm>
            <a:off x="0" y="6498000"/>
            <a:ext cx="12204000" cy="360000"/>
          </a:xfrm>
          <a:prstGeom prst="rect">
            <a:avLst/>
          </a:prstGeom>
          <a:solidFill>
            <a:srgbClr val="436EB3"/>
          </a:solidFill>
          <a:ln>
            <a:solidFill>
              <a:srgbClr val="436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400"/>
              </a:spcAft>
              <a:defRPr/>
            </a:pPr>
            <a:r>
              <a:rPr lang="ru-RU" sz="14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Внедрение и оптимизация механизмов противодействия коррупции с использованием информационных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xmlns="" val="2422933180"/>
      </p:ext>
    </p:extLst>
  </p:cSld>
  <p:clrMapOvr>
    <a:masterClrMapping/>
  </p:clrMapOvr>
  <p:transition spd="slow" advTm="401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E8717D37-EFE8-41D1-9C35-078F07A06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2396480"/>
            <a:ext cx="10764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 anchor="ctr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70C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xmlns="" id="{139C1A0B-1024-4180-8187-2917D8721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0" y="5040000"/>
            <a:ext cx="10764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942165"/>
      </p:ext>
    </p:extLst>
  </p:cSld>
  <p:clrMapOvr>
    <a:masterClrMapping/>
  </p:clrMapOvr>
  <p:transition spd="slow" advTm="401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63600" y="1952626"/>
            <a:ext cx="3240088" cy="854074"/>
          </a:xfrm>
          <a:prstGeom prst="roundRect">
            <a:avLst>
              <a:gd name="adj" fmla="val 765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СБОР ДАННЫХ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64050" y="1952626"/>
            <a:ext cx="3240088" cy="854074"/>
          </a:xfrm>
          <a:prstGeom prst="roundRect">
            <a:avLst>
              <a:gd name="adj" fmla="val 952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АНАЛИЗ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064500" y="1952626"/>
            <a:ext cx="3240088" cy="855662"/>
          </a:xfrm>
          <a:prstGeom prst="roundRect">
            <a:avLst>
              <a:gd name="adj" fmla="val 952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ИСПОЛЬЗОВАНИЕ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63600" y="3138850"/>
            <a:ext cx="3240088" cy="3060700"/>
          </a:xfrm>
          <a:prstGeom prst="roundRect">
            <a:avLst>
              <a:gd name="adj" fmla="val 76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Ctr="1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хранение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актуализация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структурирование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27538" y="3105150"/>
            <a:ext cx="3313112" cy="3060700"/>
          </a:xfrm>
          <a:prstGeom prst="roundRect">
            <a:avLst>
              <a:gd name="adj" fmla="val 95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Ctr="1"/>
          <a:lstStyle/>
          <a:p>
            <a:pPr marL="92075" indent="-92075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  </a:t>
            </a:r>
            <a:r>
              <a:rPr lang="ru-RU" sz="2200" dirty="0" smtClean="0">
                <a:solidFill>
                  <a:schemeClr val="tx1"/>
                </a:solidFill>
              </a:rPr>
              <a:t>сведений о доходах, расходах, об имуществе и обязательствах имущественного характера</a:t>
            </a:r>
            <a:endParaRPr lang="ru-RU" sz="2200" dirty="0">
              <a:solidFill>
                <a:schemeClr val="tx1"/>
              </a:solidFill>
            </a:endParaRPr>
          </a:p>
          <a:p>
            <a:pPr marL="92075" indent="-92075">
              <a:buFont typeface="Arial" panose="020B0604020202020204" pitchFamily="34" charset="0"/>
              <a:buChar char="•"/>
              <a:defRPr/>
            </a:pPr>
            <a:endParaRPr lang="ru-RU" sz="2200" dirty="0">
              <a:solidFill>
                <a:schemeClr val="tx1"/>
              </a:solidFill>
            </a:endParaRPr>
          </a:p>
          <a:p>
            <a:pPr marL="92075" indent="-92075"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  возможности наличия конфликта интересов</a:t>
            </a:r>
          </a:p>
          <a:p>
            <a:pPr marL="92075" indent="-92075"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035529" y="3138850"/>
            <a:ext cx="3240088" cy="3060700"/>
          </a:xfrm>
          <a:prstGeom prst="roundRect">
            <a:avLst>
              <a:gd name="adj" fmla="val 95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Ctr="1"/>
          <a:lstStyle/>
          <a:p>
            <a:pPr marL="92075" indent="-92075">
              <a:buFont typeface="Arial" panose="020B0604020202020204" pitchFamily="34" charset="0"/>
              <a:buChar char="•"/>
              <a:defRPr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92075" indent="-92075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  </a:t>
            </a:r>
            <a:r>
              <a:rPr lang="ru-RU" sz="2200" dirty="0" smtClean="0">
                <a:solidFill>
                  <a:schemeClr val="tx1"/>
                </a:solidFill>
              </a:rPr>
              <a:t>поиск связей</a:t>
            </a:r>
            <a:endParaRPr lang="ru-RU" sz="2200" dirty="0">
              <a:solidFill>
                <a:schemeClr val="tx1"/>
              </a:solidFill>
            </a:endParaRPr>
          </a:p>
          <a:p>
            <a:pPr marL="92075" indent="-92075"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  прогнозирование</a:t>
            </a:r>
          </a:p>
          <a:p>
            <a:pPr marL="92075" indent="-92075"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  моделирование</a:t>
            </a:r>
            <a:endParaRPr lang="ru-RU" sz="2200" dirty="0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/>
          <p:cNvCxnSpPr>
            <a:stCxn id="8" idx="2"/>
            <a:endCxn id="13" idx="0"/>
          </p:cNvCxnSpPr>
          <p:nvPr/>
        </p:nvCxnSpPr>
        <p:spPr>
          <a:xfrm>
            <a:off x="2483644" y="2806700"/>
            <a:ext cx="0" cy="332150"/>
          </a:xfrm>
          <a:prstGeom prst="straightConnector1">
            <a:avLst/>
          </a:prstGeom>
          <a:ln w="254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0" idx="2"/>
            <a:endCxn id="14" idx="0"/>
          </p:cNvCxnSpPr>
          <p:nvPr/>
        </p:nvCxnSpPr>
        <p:spPr>
          <a:xfrm>
            <a:off x="6084094" y="2806700"/>
            <a:ext cx="0" cy="298450"/>
          </a:xfrm>
          <a:prstGeom prst="straightConnector1">
            <a:avLst/>
          </a:prstGeom>
          <a:ln w="254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2" idx="2"/>
            <a:endCxn id="16" idx="0"/>
          </p:cNvCxnSpPr>
          <p:nvPr/>
        </p:nvCxnSpPr>
        <p:spPr>
          <a:xfrm flipH="1">
            <a:off x="9655573" y="2808288"/>
            <a:ext cx="28971" cy="330562"/>
          </a:xfrm>
          <a:prstGeom prst="straightConnector1">
            <a:avLst/>
          </a:prstGeom>
          <a:ln w="254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5">
            <a:extLst>
              <a:ext uri="{FF2B5EF4-FFF2-40B4-BE49-F238E27FC236}">
                <a16:creationId xmlns:a16="http://schemas.microsoft.com/office/drawing/2014/main" xmlns="" id="{6EF26E01-2DB2-4975-B113-83589EF17E39}"/>
              </a:ext>
            </a:extLst>
          </p:cNvPr>
          <p:cNvSpPr/>
          <p:nvPr/>
        </p:nvSpPr>
        <p:spPr bwMode="auto">
          <a:xfrm>
            <a:off x="0" y="6498000"/>
            <a:ext cx="12204000" cy="360000"/>
          </a:xfrm>
          <a:prstGeom prst="rect">
            <a:avLst/>
          </a:prstGeom>
          <a:solidFill>
            <a:srgbClr val="436EB3"/>
          </a:solidFill>
          <a:ln>
            <a:solidFill>
              <a:srgbClr val="436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400"/>
              </a:spcAft>
              <a:defRPr/>
            </a:pPr>
            <a:r>
              <a:rPr lang="ru-RU" sz="14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Внедрение и оптимизация механизмов противодействия коррупции с использованием информационных технологий</a:t>
            </a: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863600" y="844002"/>
            <a:ext cx="10412017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+mn-lt"/>
              </a:rPr>
              <a:t>ПОЛЬЗОВАТЕЛИ ИС «РЕЕСТР МУНИЦИПАЛЬНЫХ СЛУЖАЩИХ»</a:t>
            </a:r>
            <a:endParaRPr lang="ru-RU" alt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470648"/>
      </p:ext>
    </p:extLst>
  </p:cSld>
  <p:clrMapOvr>
    <a:masterClrMapping/>
  </p:clrMapOvr>
  <p:transition spd="slow" advTm="401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>
            <a:extLst>
              <a:ext uri="{FF2B5EF4-FFF2-40B4-BE49-F238E27FC236}">
                <a16:creationId xmlns:a16="http://schemas.microsoft.com/office/drawing/2014/main" xmlns="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ЦЕЛИ РАЗРАБОТКИ И ВНЕДРЕНИЯ ОРГАНИЗАЦИОННОГО МЕХАНИЗМА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9B2A23-82B4-44E2-9FE4-9698EFFA3168}"/>
              </a:ext>
            </a:extLst>
          </p:cNvPr>
          <p:cNvSpPr txBox="1"/>
          <p:nvPr/>
        </p:nvSpPr>
        <p:spPr>
          <a:xfrm>
            <a:off x="3960000" y="1080000"/>
            <a:ext cx="7884000" cy="50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41338" indent="-363538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Предотвращение потенциальных конфликтов интересов на ранних этапах взаимодействия служащего и источника конфликта.</a:t>
            </a:r>
          </a:p>
          <a:p>
            <a:pPr marL="541338" indent="-363538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Повышение эффективности механизмов предупреждения конфликтов интересов.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09B6EAF-A5C2-4660-9E2E-9197C6434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000" y="1080000"/>
            <a:ext cx="3600000" cy="2252566"/>
          </a:xfrm>
          <a:prstGeom prst="rect">
            <a:avLst/>
          </a:prstGeom>
        </p:spPr>
      </p:pic>
      <p:grpSp>
        <p:nvGrpSpPr>
          <p:cNvPr id="6" name="Группа 1">
            <a:extLst>
              <a:ext uri="{FF2B5EF4-FFF2-40B4-BE49-F238E27FC236}">
                <a16:creationId xmlns:a16="http://schemas.microsoft.com/office/drawing/2014/main" xmlns="" id="{12595CC9-81CB-4359-849D-CF1554B0AEAD}"/>
              </a:ext>
            </a:extLst>
          </p:cNvPr>
          <p:cNvGrpSpPr>
            <a:grpSpLocks/>
          </p:cNvGrpSpPr>
          <p:nvPr/>
        </p:nvGrpSpPr>
        <p:grpSpPr bwMode="auto">
          <a:xfrm>
            <a:off x="0" y="6498000"/>
            <a:ext cx="12204000" cy="360000"/>
            <a:chOff x="0" y="6336000"/>
            <a:chExt cx="9144000" cy="540000"/>
          </a:xfrm>
        </p:grpSpPr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xmlns="" id="{EF1DA2DF-03F8-4E06-9336-D3447CB9A190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xmlns="" id="{E0F0D839-7450-4552-BA29-11D59F26ACB8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400"/>
                </a:spcAft>
                <a:defRPr/>
              </a:pPr>
              <a:r>
                <a:rPr lang="ru-RU" sz="14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Внедрение и оптимизация механизмов противодействия коррупции с использованием информационных технологий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718745325"/>
      </p:ext>
    </p:extLst>
  </p:cSld>
  <p:clrMapOvr>
    <a:masterClrMapping/>
  </p:clrMapOvr>
  <p:transition spd="slow" advTm="401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>
            <a:extLst>
              <a:ext uri="{FF2B5EF4-FFF2-40B4-BE49-F238E27FC236}">
                <a16:creationId xmlns:a16="http://schemas.microsoft.com/office/drawing/2014/main" xmlns="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ПРЕДОТВРАЩЕНИЕ КОНФЛИКТОВ ИНТЕРЕСОВ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7A03F3E6-324A-42A4-BFD2-00946E95765D}"/>
              </a:ext>
            </a:extLst>
          </p:cNvPr>
          <p:cNvGrpSpPr/>
          <p:nvPr/>
        </p:nvGrpSpPr>
        <p:grpSpPr>
          <a:xfrm>
            <a:off x="7164094" y="2470099"/>
            <a:ext cx="4067906" cy="3749590"/>
            <a:chOff x="6990079" y="2470099"/>
            <a:chExt cx="4067906" cy="374959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77468123-C222-4E15-9FD9-0318A75290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14650" r="23092"/>
            <a:stretch/>
          </p:blipFill>
          <p:spPr>
            <a:xfrm>
              <a:off x="8064652" y="2470099"/>
              <a:ext cx="2993333" cy="2678042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</p:pic>
        <p:sp>
          <p:nvSpPr>
            <p:cNvPr id="5" name="Выноска: стрелка влево 4">
              <a:extLst>
                <a:ext uri="{FF2B5EF4-FFF2-40B4-BE49-F238E27FC236}">
                  <a16:creationId xmlns:a16="http://schemas.microsoft.com/office/drawing/2014/main" xmlns="" id="{BAA88284-976D-4B0C-B5F6-F195C8A00CDC}"/>
                </a:ext>
              </a:extLst>
            </p:cNvPr>
            <p:cNvSpPr/>
            <p:nvPr/>
          </p:nvSpPr>
          <p:spPr>
            <a:xfrm>
              <a:off x="6990079" y="4419689"/>
              <a:ext cx="4067906" cy="1800000"/>
            </a:xfrm>
            <a:prstGeom prst="leftArrowCallout">
              <a:avLst>
                <a:gd name="adj1" fmla="val 17495"/>
                <a:gd name="adj2" fmla="val 23016"/>
                <a:gd name="adj3" fmla="val 16006"/>
                <a:gd name="adj4" fmla="val 73327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/>
                <a:t>Муниципальные услуги, в оказании которых участвует служащий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0A83F935-5793-46C4-B860-755D192E81CA}"/>
              </a:ext>
            </a:extLst>
          </p:cNvPr>
          <p:cNvGrpSpPr/>
          <p:nvPr/>
        </p:nvGrpSpPr>
        <p:grpSpPr>
          <a:xfrm>
            <a:off x="4424082" y="720000"/>
            <a:ext cx="3240001" cy="3506938"/>
            <a:chOff x="4424082" y="967579"/>
            <a:chExt cx="3240001" cy="3506938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2D0B1A4A-9155-4DBC-B713-E0FCFDA1AC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94"/>
            <a:stretch/>
          </p:blipFill>
          <p:spPr>
            <a:xfrm>
              <a:off x="4424083" y="967579"/>
              <a:ext cx="3240000" cy="1708492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</p:pic>
        <p:sp>
          <p:nvSpPr>
            <p:cNvPr id="8" name="Выноска: стрелка вниз 7">
              <a:extLst>
                <a:ext uri="{FF2B5EF4-FFF2-40B4-BE49-F238E27FC236}">
                  <a16:creationId xmlns:a16="http://schemas.microsoft.com/office/drawing/2014/main" xmlns="" id="{EF044930-5F92-463E-8A0A-8238E7E1B00D}"/>
                </a:ext>
              </a:extLst>
            </p:cNvPr>
            <p:cNvSpPr/>
            <p:nvPr/>
          </p:nvSpPr>
          <p:spPr>
            <a:xfrm>
              <a:off x="4424082" y="2470099"/>
              <a:ext cx="3240000" cy="2004418"/>
            </a:xfrm>
            <a:prstGeom prst="downArrowCallout">
              <a:avLst>
                <a:gd name="adj1" fmla="val 18470"/>
                <a:gd name="adj2" fmla="val 19939"/>
                <a:gd name="adj3" fmla="val 12860"/>
                <a:gd name="adj4" fmla="val 75814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/>
                <a:t>Закупочная деятельность, осуществляемая органом власти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5C9C27AA-DBE9-499C-BF2A-F0CED764A09F}"/>
              </a:ext>
            </a:extLst>
          </p:cNvPr>
          <p:cNvGrpSpPr/>
          <p:nvPr/>
        </p:nvGrpSpPr>
        <p:grpSpPr>
          <a:xfrm>
            <a:off x="5004094" y="4252440"/>
            <a:ext cx="2160000" cy="2160000"/>
            <a:chOff x="1346478" y="1145511"/>
            <a:chExt cx="2160000" cy="2160000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74EDDCA9-28AE-48C5-B7E3-F4B8D3BAD410}"/>
                </a:ext>
              </a:extLst>
            </p:cNvPr>
            <p:cNvSpPr/>
            <p:nvPr/>
          </p:nvSpPr>
          <p:spPr>
            <a:xfrm>
              <a:off x="1346478" y="1145511"/>
              <a:ext cx="2160000" cy="216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9CF38F9-1CCB-456B-B977-690700EFA5C3}"/>
                </a:ext>
              </a:extLst>
            </p:cNvPr>
            <p:cNvSpPr txBox="1"/>
            <p:nvPr/>
          </p:nvSpPr>
          <p:spPr>
            <a:xfrm>
              <a:off x="1346478" y="1777845"/>
              <a:ext cx="2160000" cy="8389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</a:rPr>
                <a:t>КОНФЛИКТ ИНТЕРЕСОВ</a:t>
              </a:r>
              <a:endParaRPr lang="ru-RU" sz="2800" dirty="0">
                <a:solidFill>
                  <a:schemeClr val="bg1"/>
                </a:solidFill>
              </a:endParaRPr>
            </a:p>
            <a:p>
              <a:pPr algn="ctr"/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84FB7878-AEBF-4E37-98ED-34537888E6EB}"/>
              </a:ext>
            </a:extLst>
          </p:cNvPr>
          <p:cNvGrpSpPr/>
          <p:nvPr/>
        </p:nvGrpSpPr>
        <p:grpSpPr>
          <a:xfrm>
            <a:off x="900000" y="2470099"/>
            <a:ext cx="4104094" cy="3762341"/>
            <a:chOff x="1080000" y="2470099"/>
            <a:chExt cx="4104094" cy="3762341"/>
          </a:xfrm>
        </p:grpSpPr>
        <p:sp>
          <p:nvSpPr>
            <p:cNvPr id="3" name="Выноска: стрелка вправо 2">
              <a:extLst>
                <a:ext uri="{FF2B5EF4-FFF2-40B4-BE49-F238E27FC236}">
                  <a16:creationId xmlns:a16="http://schemas.microsoft.com/office/drawing/2014/main" xmlns="" id="{CC15D7F2-DAE1-4BB6-AC0B-51C85889C1A0}"/>
                </a:ext>
              </a:extLst>
            </p:cNvPr>
            <p:cNvSpPr/>
            <p:nvPr/>
          </p:nvSpPr>
          <p:spPr>
            <a:xfrm>
              <a:off x="1080000" y="4432440"/>
              <a:ext cx="4104094" cy="1800000"/>
            </a:xfrm>
            <a:prstGeom prst="rightArrowCallout">
              <a:avLst>
                <a:gd name="adj1" fmla="val 16228"/>
                <a:gd name="adj2" fmla="val 20215"/>
                <a:gd name="adj3" fmla="val 16228"/>
                <a:gd name="adj4" fmla="val 71793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/>
                <a:t>Деятельность служащего в рамках своих должностных полномочий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C6E27474-F84E-443E-8F67-15168C289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80000" y="2470099"/>
              <a:ext cx="2943512" cy="1962341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</p:pic>
      </p:grpSp>
      <p:grpSp>
        <p:nvGrpSpPr>
          <p:cNvPr id="26" name="Группа 1">
            <a:extLst>
              <a:ext uri="{FF2B5EF4-FFF2-40B4-BE49-F238E27FC236}">
                <a16:creationId xmlns:a16="http://schemas.microsoft.com/office/drawing/2014/main" xmlns="" id="{44DF19A5-E30C-4FDE-9C8F-D003AFC3053C}"/>
              </a:ext>
            </a:extLst>
          </p:cNvPr>
          <p:cNvGrpSpPr>
            <a:grpSpLocks/>
          </p:cNvGrpSpPr>
          <p:nvPr/>
        </p:nvGrpSpPr>
        <p:grpSpPr bwMode="auto">
          <a:xfrm>
            <a:off x="0" y="6498000"/>
            <a:ext cx="12204000" cy="360000"/>
            <a:chOff x="0" y="6336000"/>
            <a:chExt cx="9144000" cy="540000"/>
          </a:xfrm>
        </p:grpSpPr>
        <p:sp>
          <p:nvSpPr>
            <p:cNvPr id="27" name="Rectangle 14">
              <a:extLst>
                <a:ext uri="{FF2B5EF4-FFF2-40B4-BE49-F238E27FC236}">
                  <a16:creationId xmlns:a16="http://schemas.microsoft.com/office/drawing/2014/main" xmlns="" id="{6C088972-B401-43B7-8F75-A7DB910F01AE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28" name="Rectangle 5">
              <a:extLst>
                <a:ext uri="{FF2B5EF4-FFF2-40B4-BE49-F238E27FC236}">
                  <a16:creationId xmlns:a16="http://schemas.microsoft.com/office/drawing/2014/main" xmlns="" id="{DC4E224C-F375-4239-ADD1-D17047BC0776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400"/>
                </a:spcAft>
                <a:defRPr/>
              </a:pPr>
              <a:r>
                <a:rPr lang="ru-RU" sz="14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Внедрение и оптимизация механизмов противодействия коррупции с использованием информационных технологий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529481143"/>
      </p:ext>
    </p:extLst>
  </p:cSld>
  <p:clrMapOvr>
    <a:masterClrMapping/>
  </p:clrMapOvr>
  <p:transition spd="slow" advTm="40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>
            <a:extLst>
              <a:ext uri="{FF2B5EF4-FFF2-40B4-BE49-F238E27FC236}">
                <a16:creationId xmlns="" xmlns:a16="http://schemas.microsoft.com/office/drawing/2014/main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ЗАИНТЕРЕСОВАННЫЕ ЛИЦА</a:t>
            </a:r>
            <a:endParaRPr lang="ru-RU" altLang="ru-RU" sz="29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1">
            <a:extLst>
              <a:ext uri="{FF2B5EF4-FFF2-40B4-BE49-F238E27FC236}">
                <a16:creationId xmlns="" xmlns:a16="http://schemas.microsoft.com/office/drawing/2014/main" id="{E1F3A10B-F2DB-414B-BF9F-C270D506EF86}"/>
              </a:ext>
            </a:extLst>
          </p:cNvPr>
          <p:cNvGrpSpPr>
            <a:grpSpLocks/>
          </p:cNvGrpSpPr>
          <p:nvPr/>
        </p:nvGrpSpPr>
        <p:grpSpPr bwMode="auto">
          <a:xfrm>
            <a:off x="0" y="6498000"/>
            <a:ext cx="12204000" cy="360000"/>
            <a:chOff x="0" y="6336000"/>
            <a:chExt cx="9144000" cy="540000"/>
          </a:xfrm>
        </p:grpSpPr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3172708D-720F-42A7-BF6E-CBB99FDF976A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7" name="Rectangle 5">
              <a:extLst>
                <a:ext uri="{FF2B5EF4-FFF2-40B4-BE49-F238E27FC236}">
                  <a16:creationId xmlns="" xmlns:a16="http://schemas.microsoft.com/office/drawing/2014/main" id="{C6A3FB6A-8B62-436C-8EDE-3FE279508869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400"/>
                </a:spcAft>
                <a:defRPr/>
              </a:pPr>
              <a:r>
                <a:rPr lang="ru-RU" sz="14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Внедрение и оптимизация механизмов противодействия коррупции с использованием информационных технологий</a:t>
              </a:r>
            </a:p>
          </p:txBody>
        </p:sp>
      </p:grpSp>
      <p:sp>
        <p:nvSpPr>
          <p:cNvPr id="9" name="Скругленный прямоугольник 8"/>
          <p:cNvSpPr/>
          <p:nvPr/>
        </p:nvSpPr>
        <p:spPr>
          <a:xfrm>
            <a:off x="4672012" y="776177"/>
            <a:ext cx="3068637" cy="1066373"/>
          </a:xfrm>
          <a:prstGeom prst="roundRect">
            <a:avLst>
              <a:gd name="adj" fmla="val 952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Муниципальные служащие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5373" y="2528061"/>
            <a:ext cx="2726050" cy="719289"/>
          </a:xfrm>
          <a:prstGeom prst="roundRect">
            <a:avLst>
              <a:gd name="adj" fmla="val 95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Ctr="1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Родители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30109" y="2528061"/>
            <a:ext cx="3062770" cy="719289"/>
          </a:xfrm>
          <a:prstGeom prst="roundRect">
            <a:avLst>
              <a:gd name="adj" fmla="val 95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Ctr="1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Супруги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55017" y="2517869"/>
            <a:ext cx="2758131" cy="725501"/>
          </a:xfrm>
          <a:prstGeom prst="roundRect">
            <a:avLst>
              <a:gd name="adj" fmla="val 95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Ctr="1"/>
          <a:lstStyle/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Дети 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>
            <a:stCxn id="9" idx="2"/>
          </p:cNvCxnSpPr>
          <p:nvPr/>
        </p:nvCxnSpPr>
        <p:spPr>
          <a:xfrm flipH="1">
            <a:off x="4501348" y="1842550"/>
            <a:ext cx="1704983" cy="665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9" idx="2"/>
            <a:endCxn id="14" idx="0"/>
          </p:cNvCxnSpPr>
          <p:nvPr/>
        </p:nvCxnSpPr>
        <p:spPr>
          <a:xfrm>
            <a:off x="6206331" y="1842550"/>
            <a:ext cx="1527752" cy="6753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26" idx="0"/>
          </p:cNvCxnSpPr>
          <p:nvPr/>
        </p:nvCxnSpPr>
        <p:spPr>
          <a:xfrm>
            <a:off x="7421526" y="1842550"/>
            <a:ext cx="3232735" cy="685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9261834" y="2528063"/>
            <a:ext cx="2784854" cy="725500"/>
          </a:xfrm>
          <a:prstGeom prst="roundRect">
            <a:avLst>
              <a:gd name="adj" fmla="val 95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Ctr="1"/>
          <a:lstStyle/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Братья, сестры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BD95EBAA-08DB-4AEC-9226-3C88B893627E}"/>
              </a:ext>
            </a:extLst>
          </p:cNvPr>
          <p:cNvSpPr/>
          <p:nvPr/>
        </p:nvSpPr>
        <p:spPr>
          <a:xfrm>
            <a:off x="155373" y="3696100"/>
            <a:ext cx="2726051" cy="18145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ФИО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Должность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Место работы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BD95EBAA-08DB-4AEC-9226-3C88B893627E}"/>
              </a:ext>
            </a:extLst>
          </p:cNvPr>
          <p:cNvSpPr/>
          <p:nvPr/>
        </p:nvSpPr>
        <p:spPr>
          <a:xfrm>
            <a:off x="3033274" y="3692070"/>
            <a:ext cx="2982566" cy="18145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ФИО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Должность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Место работы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BD95EBAA-08DB-4AEC-9226-3C88B893627E}"/>
              </a:ext>
            </a:extLst>
          </p:cNvPr>
          <p:cNvSpPr/>
          <p:nvPr/>
        </p:nvSpPr>
        <p:spPr>
          <a:xfrm>
            <a:off x="6355016" y="3696100"/>
            <a:ext cx="2758131" cy="18145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ФИО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Должность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Место работы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BD95EBAA-08DB-4AEC-9226-3C88B893627E}"/>
              </a:ext>
            </a:extLst>
          </p:cNvPr>
          <p:cNvSpPr/>
          <p:nvPr/>
        </p:nvSpPr>
        <p:spPr>
          <a:xfrm>
            <a:off x="9283692" y="3696100"/>
            <a:ext cx="2762996" cy="18145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ФИО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Должность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Место работы 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48" name="Прямая со стрелкой 47"/>
          <p:cNvCxnSpPr>
            <a:endCxn id="11" idx="0"/>
          </p:cNvCxnSpPr>
          <p:nvPr/>
        </p:nvCxnSpPr>
        <p:spPr>
          <a:xfrm flipH="1">
            <a:off x="1518398" y="1820284"/>
            <a:ext cx="3383211" cy="7077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11" idx="2"/>
            <a:endCxn id="30" idx="0"/>
          </p:cNvCxnSpPr>
          <p:nvPr/>
        </p:nvCxnSpPr>
        <p:spPr>
          <a:xfrm>
            <a:off x="1518398" y="3247350"/>
            <a:ext cx="1" cy="4487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32" idx="0"/>
          </p:cNvCxnSpPr>
          <p:nvPr/>
        </p:nvCxnSpPr>
        <p:spPr>
          <a:xfrm>
            <a:off x="4524557" y="3253563"/>
            <a:ext cx="0" cy="4385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7659112" y="3253563"/>
            <a:ext cx="0" cy="4487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26" idx="2"/>
            <a:endCxn id="35" idx="0"/>
          </p:cNvCxnSpPr>
          <p:nvPr/>
        </p:nvCxnSpPr>
        <p:spPr>
          <a:xfrm>
            <a:off x="10654261" y="3253563"/>
            <a:ext cx="10929" cy="4425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BD95EBAA-08DB-4AEC-9226-3C88B893627E}"/>
              </a:ext>
            </a:extLst>
          </p:cNvPr>
          <p:cNvSpPr/>
          <p:nvPr/>
        </p:nvSpPr>
        <p:spPr>
          <a:xfrm>
            <a:off x="3010065" y="3702313"/>
            <a:ext cx="2982566" cy="18145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ФИО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Должность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Место работы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BD95EBAA-08DB-4AEC-9226-3C88B893627E}"/>
              </a:ext>
            </a:extLst>
          </p:cNvPr>
          <p:cNvSpPr/>
          <p:nvPr/>
        </p:nvSpPr>
        <p:spPr>
          <a:xfrm>
            <a:off x="3070211" y="5693331"/>
            <a:ext cx="2982566" cy="68017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родители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BD95EBAA-08DB-4AEC-9226-3C88B893627E}"/>
              </a:ext>
            </a:extLst>
          </p:cNvPr>
          <p:cNvSpPr/>
          <p:nvPr/>
        </p:nvSpPr>
        <p:spPr>
          <a:xfrm>
            <a:off x="6483868" y="5656426"/>
            <a:ext cx="2629279" cy="68017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супруги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BD95EBAA-08DB-4AEC-9226-3C88B893627E}"/>
              </a:ext>
            </a:extLst>
          </p:cNvPr>
          <p:cNvSpPr/>
          <p:nvPr/>
        </p:nvSpPr>
        <p:spPr>
          <a:xfrm>
            <a:off x="9408695" y="5658044"/>
            <a:ext cx="2611764" cy="68017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супруги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37" name="Прямая со стрелкой 36"/>
          <p:cNvCxnSpPr>
            <a:endCxn id="36" idx="0"/>
          </p:cNvCxnSpPr>
          <p:nvPr/>
        </p:nvCxnSpPr>
        <p:spPr>
          <a:xfrm>
            <a:off x="10714577" y="5473778"/>
            <a:ext cx="0" cy="184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28" idx="0"/>
          </p:cNvCxnSpPr>
          <p:nvPr/>
        </p:nvCxnSpPr>
        <p:spPr>
          <a:xfrm flipH="1">
            <a:off x="7798508" y="5474077"/>
            <a:ext cx="8703" cy="1823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501348" y="5474078"/>
            <a:ext cx="0" cy="2192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5735673"/>
      </p:ext>
    </p:extLst>
  </p:cSld>
  <p:clrMapOvr>
    <a:masterClrMapping/>
  </p:clrMapOvr>
  <p:transition spd="slow" advTm="401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1">
            <a:extLst>
              <a:ext uri="{FF2B5EF4-FFF2-40B4-BE49-F238E27FC236}">
                <a16:creationId xmlns="" xmlns:a16="http://schemas.microsoft.com/office/drawing/2014/main" id="{E9701BD2-9F0A-4F6D-BE1A-5AC41DD2130E}"/>
              </a:ext>
            </a:extLst>
          </p:cNvPr>
          <p:cNvSpPr/>
          <p:nvPr/>
        </p:nvSpPr>
        <p:spPr>
          <a:xfrm>
            <a:off x="3044009" y="734542"/>
            <a:ext cx="8920464" cy="4898532"/>
          </a:xfrm>
          <a:prstGeom prst="roundRect">
            <a:avLst>
              <a:gd name="adj" fmla="val 6167"/>
            </a:avLst>
          </a:prstGeom>
          <a:solidFill>
            <a:srgbClr val="FFC0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1D097A8F-A2C9-426D-AB74-2432B66B0C21}"/>
              </a:ext>
            </a:extLst>
          </p:cNvPr>
          <p:cNvSpPr/>
          <p:nvPr/>
        </p:nvSpPr>
        <p:spPr>
          <a:xfrm>
            <a:off x="5926722" y="5772016"/>
            <a:ext cx="5891731" cy="587042"/>
          </a:xfrm>
          <a:prstGeom prst="roundRect">
            <a:avLst>
              <a:gd name="adj" fmla="val 7738"/>
            </a:avLst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МАИС «Реестр муниципальных служащих»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15E4135-07EC-417D-ABE8-85DBE5574FB1}"/>
              </a:ext>
            </a:extLst>
          </p:cNvPr>
          <p:cNvSpPr/>
          <p:nvPr/>
        </p:nvSpPr>
        <p:spPr>
          <a:xfrm>
            <a:off x="5420006" y="872744"/>
            <a:ext cx="1815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СЭД </a:t>
            </a:r>
            <a:r>
              <a:rPr lang="en-US" dirty="0"/>
              <a:t>DIRECTUM</a:t>
            </a:r>
            <a:r>
              <a:rPr lang="ru-RU" dirty="0"/>
              <a:t> +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2952E7C-7529-4957-A6F3-14BD9033B66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6755" y="653791"/>
            <a:ext cx="711719" cy="7120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7F9B01C-14DF-40C2-90E9-D80A0DEEFCA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5003" y="1446479"/>
            <a:ext cx="670211" cy="7852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6ACA75B-86FD-43F2-BDD7-F74E02E4FA6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82" y="941665"/>
            <a:ext cx="482363" cy="12319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F667602-35E8-43B0-870C-2CC96A6E8AD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5217" y="869123"/>
            <a:ext cx="1053581" cy="10033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CF93384-0089-4431-A478-06C04686C99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62666" y="2502023"/>
            <a:ext cx="964725" cy="1130300"/>
          </a:xfrm>
          <a:prstGeom prst="rect">
            <a:avLst/>
          </a:prstGeom>
        </p:spPr>
      </p:pic>
      <p:sp>
        <p:nvSpPr>
          <p:cNvPr id="12" name="Прямоугольник: скругленные углы 21">
            <a:extLst>
              <a:ext uri="{FF2B5EF4-FFF2-40B4-BE49-F238E27FC236}">
                <a16:creationId xmlns="" xmlns:a16="http://schemas.microsoft.com/office/drawing/2014/main" id="{A7831F08-690F-4B55-8335-C9F8F5DBA6A8}"/>
              </a:ext>
            </a:extLst>
          </p:cNvPr>
          <p:cNvSpPr/>
          <p:nvPr/>
        </p:nvSpPr>
        <p:spPr>
          <a:xfrm>
            <a:off x="6698316" y="1453999"/>
            <a:ext cx="5120137" cy="3598560"/>
          </a:xfrm>
          <a:prstGeom prst="roundRect">
            <a:avLst>
              <a:gd name="adj" fmla="val 599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A3247F88-D6A5-47E7-81F1-8894A17CBCA1}"/>
              </a:ext>
            </a:extLst>
          </p:cNvPr>
          <p:cNvSpPr/>
          <p:nvPr/>
        </p:nvSpPr>
        <p:spPr>
          <a:xfrm>
            <a:off x="7076928" y="1545825"/>
            <a:ext cx="4493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Модуль «Контроль конфликтов интересов»</a:t>
            </a:r>
          </a:p>
        </p:txBody>
      </p:sp>
      <p:sp>
        <p:nvSpPr>
          <p:cNvPr id="14" name="Стрелка: вверх 12">
            <a:extLst>
              <a:ext uri="{FF2B5EF4-FFF2-40B4-BE49-F238E27FC236}">
                <a16:creationId xmlns="" xmlns:a16="http://schemas.microsoft.com/office/drawing/2014/main" id="{0D620BFE-8D2B-4C1F-92C3-9008EE8C1D9F}"/>
              </a:ext>
            </a:extLst>
          </p:cNvPr>
          <p:cNvSpPr/>
          <p:nvPr/>
        </p:nvSpPr>
        <p:spPr>
          <a:xfrm>
            <a:off x="8421324" y="4966645"/>
            <a:ext cx="902525" cy="751137"/>
          </a:xfrm>
          <a:prstGeom prst="upArrow">
            <a:avLst>
              <a:gd name="adj1" fmla="val 42105"/>
              <a:gd name="adj2" fmla="val 6462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Соединитель: уступ 24">
            <a:extLst>
              <a:ext uri="{FF2B5EF4-FFF2-40B4-BE49-F238E27FC236}">
                <a16:creationId xmlns="" xmlns:a16="http://schemas.microsoft.com/office/drawing/2014/main" id="{AF455AD0-C2E3-4840-93F4-5D2DA728C374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2028474" y="1009826"/>
            <a:ext cx="1676743" cy="360947"/>
          </a:xfrm>
          <a:prstGeom prst="bentConnector3">
            <a:avLst/>
          </a:prstGeom>
          <a:ln w="38100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: уступ 26">
            <a:extLst>
              <a:ext uri="{FF2B5EF4-FFF2-40B4-BE49-F238E27FC236}">
                <a16:creationId xmlns="" xmlns:a16="http://schemas.microsoft.com/office/drawing/2014/main" id="{E8DE0AF7-9789-4DC2-9D45-B8BC68ED78FF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2035214" y="1370773"/>
            <a:ext cx="1670003" cy="468326"/>
          </a:xfrm>
          <a:prstGeom prst="bentConnector3">
            <a:avLst>
              <a:gd name="adj1" fmla="val 50000"/>
            </a:avLst>
          </a:prstGeom>
          <a:ln w="38100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EAE342E3-0833-4D89-8F0D-1FE0944A947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14654" y="2485966"/>
            <a:ext cx="1205906" cy="1079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2E1F65F-873F-4F94-A2D3-7EAF077869B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4492" y="2339215"/>
            <a:ext cx="711719" cy="7120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4C88B88-8E27-4132-8DC0-AF7F34D46EF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9764" y="3133100"/>
            <a:ext cx="670211" cy="78523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872304F6-9DD5-429C-B4C5-A4E962FA8F3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719" y="2562694"/>
            <a:ext cx="482363" cy="12319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E3C38322-070C-436F-A382-A005AED4196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2954" y="2490152"/>
            <a:ext cx="1053581" cy="1003300"/>
          </a:xfrm>
          <a:prstGeom prst="rect">
            <a:avLst/>
          </a:prstGeom>
        </p:spPr>
      </p:pic>
      <p:cxnSp>
        <p:nvCxnSpPr>
          <p:cNvPr id="22" name="Соединитель: уступ 41">
            <a:extLst>
              <a:ext uri="{FF2B5EF4-FFF2-40B4-BE49-F238E27FC236}">
                <a16:creationId xmlns="" xmlns:a16="http://schemas.microsoft.com/office/drawing/2014/main" id="{06EDE785-404C-4E0B-9600-375532F1C7D4}"/>
              </a:ext>
            </a:extLst>
          </p:cNvPr>
          <p:cNvCxnSpPr>
            <a:cxnSpLocks/>
            <a:stCxn id="18" idx="3"/>
            <a:endCxn id="21" idx="1"/>
          </p:cNvCxnSpPr>
          <p:nvPr/>
        </p:nvCxnSpPr>
        <p:spPr>
          <a:xfrm>
            <a:off x="2036211" y="2695250"/>
            <a:ext cx="1676743" cy="296552"/>
          </a:xfrm>
          <a:prstGeom prst="bentConnector3">
            <a:avLst/>
          </a:prstGeom>
          <a:ln w="38100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: уступ 42">
            <a:extLst>
              <a:ext uri="{FF2B5EF4-FFF2-40B4-BE49-F238E27FC236}">
                <a16:creationId xmlns="" xmlns:a16="http://schemas.microsoft.com/office/drawing/2014/main" id="{70B256B2-A803-4B05-8FC0-E7B4CC14D509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>
          <a:xfrm flipV="1">
            <a:off x="2059975" y="2991802"/>
            <a:ext cx="1652979" cy="533918"/>
          </a:xfrm>
          <a:prstGeom prst="bentConnector3">
            <a:avLst>
              <a:gd name="adj1" fmla="val 50000"/>
            </a:avLst>
          </a:prstGeom>
          <a:ln w="38100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F91CFD91-3F86-4A13-9FC8-ECCCD41301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5670" y="4061419"/>
            <a:ext cx="711719" cy="71207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6F4E3A8-8DA7-4DEC-9E75-D9670A17EAF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0942" y="4855304"/>
            <a:ext cx="670211" cy="78523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A2502284-1B7F-4147-9B27-595FD19B01E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97" y="4284898"/>
            <a:ext cx="482363" cy="12319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A9EE2E6C-8A56-4077-8244-4942C7A392F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4132" y="4212356"/>
            <a:ext cx="1053581" cy="1003300"/>
          </a:xfrm>
          <a:prstGeom prst="rect">
            <a:avLst/>
          </a:prstGeom>
        </p:spPr>
      </p:pic>
      <p:cxnSp>
        <p:nvCxnSpPr>
          <p:cNvPr id="28" name="Соединитель: уступ 48">
            <a:extLst>
              <a:ext uri="{FF2B5EF4-FFF2-40B4-BE49-F238E27FC236}">
                <a16:creationId xmlns="" xmlns:a16="http://schemas.microsoft.com/office/drawing/2014/main" id="{5BC2EEC1-9939-4982-A613-135B0BF84AFB}"/>
              </a:ext>
            </a:extLst>
          </p:cNvPr>
          <p:cNvCxnSpPr>
            <a:cxnSpLocks/>
            <a:stCxn id="24" idx="3"/>
            <a:endCxn id="27" idx="1"/>
          </p:cNvCxnSpPr>
          <p:nvPr/>
        </p:nvCxnSpPr>
        <p:spPr>
          <a:xfrm>
            <a:off x="2057389" y="4417454"/>
            <a:ext cx="1676743" cy="296552"/>
          </a:xfrm>
          <a:prstGeom prst="bentConnector3">
            <a:avLst/>
          </a:prstGeom>
          <a:ln w="38100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уступ 49">
            <a:extLst>
              <a:ext uri="{FF2B5EF4-FFF2-40B4-BE49-F238E27FC236}">
                <a16:creationId xmlns="" xmlns:a16="http://schemas.microsoft.com/office/drawing/2014/main" id="{333A5D24-4AF1-4743-874C-5E2667F8F309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>
          <a:xfrm flipV="1">
            <a:off x="2081153" y="4714006"/>
            <a:ext cx="1652979" cy="533918"/>
          </a:xfrm>
          <a:prstGeom prst="bentConnector3">
            <a:avLst>
              <a:gd name="adj1" fmla="val 50000"/>
            </a:avLst>
          </a:prstGeom>
          <a:ln w="38100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: уступ 50">
            <a:extLst>
              <a:ext uri="{FF2B5EF4-FFF2-40B4-BE49-F238E27FC236}">
                <a16:creationId xmlns="" xmlns:a16="http://schemas.microsoft.com/office/drawing/2014/main" id="{6276E3CC-B0F7-41AF-BEEA-BADC93ADA1BC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4758798" y="1370773"/>
            <a:ext cx="803868" cy="1696400"/>
          </a:xfrm>
          <a:prstGeom prst="bentConnector3">
            <a:avLst>
              <a:gd name="adj1" fmla="val 50000"/>
            </a:avLst>
          </a:prstGeom>
          <a:ln w="38100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: уступ 53">
            <a:extLst>
              <a:ext uri="{FF2B5EF4-FFF2-40B4-BE49-F238E27FC236}">
                <a16:creationId xmlns="" xmlns:a16="http://schemas.microsoft.com/office/drawing/2014/main" id="{4E346B85-64B3-48D1-A072-1D390B5CC538}"/>
              </a:ext>
            </a:extLst>
          </p:cNvPr>
          <p:cNvCxnSpPr>
            <a:cxnSpLocks/>
            <a:stCxn id="27" idx="3"/>
            <a:endCxn id="11" idx="1"/>
          </p:cNvCxnSpPr>
          <p:nvPr/>
        </p:nvCxnSpPr>
        <p:spPr>
          <a:xfrm flipV="1">
            <a:off x="4787713" y="3067173"/>
            <a:ext cx="774953" cy="1646833"/>
          </a:xfrm>
          <a:prstGeom prst="bentConnector3">
            <a:avLst>
              <a:gd name="adj1" fmla="val 50000"/>
            </a:avLst>
          </a:prstGeom>
          <a:ln w="38100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: уступ 56">
            <a:extLst>
              <a:ext uri="{FF2B5EF4-FFF2-40B4-BE49-F238E27FC236}">
                <a16:creationId xmlns="" xmlns:a16="http://schemas.microsoft.com/office/drawing/2014/main" id="{4D21B57C-9BA0-48DD-BD3F-092B31F473B7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4766535" y="2991802"/>
            <a:ext cx="816835" cy="67829"/>
          </a:xfrm>
          <a:prstGeom prst="bentConnector3">
            <a:avLst>
              <a:gd name="adj1" fmla="val 50000"/>
            </a:avLst>
          </a:prstGeom>
          <a:ln w="38100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: уступ 61">
            <a:extLst>
              <a:ext uri="{FF2B5EF4-FFF2-40B4-BE49-F238E27FC236}">
                <a16:creationId xmlns="" xmlns:a16="http://schemas.microsoft.com/office/drawing/2014/main" id="{27AABB39-5B4E-4667-A804-C0B705826F4B}"/>
              </a:ext>
            </a:extLst>
          </p:cNvPr>
          <p:cNvCxnSpPr>
            <a:cxnSpLocks/>
          </p:cNvCxnSpPr>
          <p:nvPr/>
        </p:nvCxnSpPr>
        <p:spPr>
          <a:xfrm>
            <a:off x="6449208" y="3095555"/>
            <a:ext cx="1213833" cy="724"/>
          </a:xfrm>
          <a:prstGeom prst="bentConnector3">
            <a:avLst>
              <a:gd name="adj1" fmla="val 50000"/>
            </a:avLst>
          </a:prstGeom>
          <a:ln w="38100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ACAE4642-DBF4-4523-8F21-DBD0C91F3C5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70011" y="2638355"/>
            <a:ext cx="1008993" cy="855097"/>
          </a:xfrm>
          <a:prstGeom prst="rect">
            <a:avLst/>
          </a:prstGeom>
        </p:spPr>
      </p:pic>
      <p:cxnSp>
        <p:nvCxnSpPr>
          <p:cNvPr id="35" name="Соединитель: уступ 64">
            <a:extLst>
              <a:ext uri="{FF2B5EF4-FFF2-40B4-BE49-F238E27FC236}">
                <a16:creationId xmlns="" xmlns:a16="http://schemas.microsoft.com/office/drawing/2014/main" id="{ACF06BCB-25CE-4971-8C4C-BF82860342C9}"/>
              </a:ext>
            </a:extLst>
          </p:cNvPr>
          <p:cNvCxnSpPr>
            <a:cxnSpLocks/>
          </p:cNvCxnSpPr>
          <p:nvPr/>
        </p:nvCxnSpPr>
        <p:spPr>
          <a:xfrm>
            <a:off x="8600821" y="3083953"/>
            <a:ext cx="1213833" cy="724"/>
          </a:xfrm>
          <a:prstGeom prst="bentConnector3">
            <a:avLst>
              <a:gd name="adj1" fmla="val 50000"/>
            </a:avLst>
          </a:prstGeom>
          <a:ln w="38100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25F1523-BBED-48DF-B5DD-8A45F9AF4BE3}"/>
              </a:ext>
            </a:extLst>
          </p:cNvPr>
          <p:cNvSpPr txBox="1"/>
          <p:nvPr/>
        </p:nvSpPr>
        <p:spPr>
          <a:xfrm>
            <a:off x="3560135" y="1920802"/>
            <a:ext cx="1533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Канцелярия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C728352-E301-48DA-8BC2-3902AED64AF9}"/>
              </a:ext>
            </a:extLst>
          </p:cNvPr>
          <p:cNvSpPr txBox="1"/>
          <p:nvPr/>
        </p:nvSpPr>
        <p:spPr>
          <a:xfrm>
            <a:off x="3493950" y="3608420"/>
            <a:ext cx="1533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Канцелярия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4E52F8B-7271-4990-AD58-758A80F6B98F}"/>
              </a:ext>
            </a:extLst>
          </p:cNvPr>
          <p:cNvSpPr txBox="1"/>
          <p:nvPr/>
        </p:nvSpPr>
        <p:spPr>
          <a:xfrm>
            <a:off x="5350863" y="3564726"/>
            <a:ext cx="1279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Журналы СЭД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B586FE0-5001-4D0A-9EDA-7F4E081C7364}"/>
              </a:ext>
            </a:extLst>
          </p:cNvPr>
          <p:cNvSpPr txBox="1"/>
          <p:nvPr/>
        </p:nvSpPr>
        <p:spPr>
          <a:xfrm>
            <a:off x="7272613" y="3429767"/>
            <a:ext cx="1733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Уведомление с досье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DBC1EE7-036E-41AA-9138-0468127AAA9E}"/>
              </a:ext>
            </a:extLst>
          </p:cNvPr>
          <p:cNvSpPr txBox="1"/>
          <p:nvPr/>
        </p:nvSpPr>
        <p:spPr>
          <a:xfrm>
            <a:off x="9064610" y="3545140"/>
            <a:ext cx="23657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Уполномоченное лицо кадровой службы</a:t>
            </a:r>
          </a:p>
        </p:txBody>
      </p:sp>
    </p:spTree>
    <p:extLst>
      <p:ext uri="{BB962C8B-B14F-4D97-AF65-F5344CB8AC3E}">
        <p14:creationId xmlns:p14="http://schemas.microsoft.com/office/powerpoint/2010/main" xmlns="" val="241809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>
            <a:extLst>
              <a:ext uri="{FF2B5EF4-FFF2-40B4-BE49-F238E27FC236}">
                <a16:creationId xmlns:a16="http://schemas.microsoft.com/office/drawing/2014/main" xmlns="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ПРИНЦИП РАБОТЫ МЕХАНИЗМА «КОНТРОЛЬ КОНФЛИКТОВ ИНТЕРЕСОВ»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4C97FDE5-9897-46E6-9FA8-3DE50825FF85}"/>
              </a:ext>
            </a:extLst>
          </p:cNvPr>
          <p:cNvGrpSpPr/>
          <p:nvPr/>
        </p:nvGrpSpPr>
        <p:grpSpPr>
          <a:xfrm>
            <a:off x="120576" y="5040000"/>
            <a:ext cx="11931977" cy="1080000"/>
            <a:chOff x="0" y="5040000"/>
            <a:chExt cx="11931977" cy="1080000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xmlns="" id="{BD95EBAA-08DB-4AEC-9226-3C88B893627E}"/>
                </a:ext>
              </a:extLst>
            </p:cNvPr>
            <p:cNvSpPr/>
            <p:nvPr/>
          </p:nvSpPr>
          <p:spPr>
            <a:xfrm>
              <a:off x="1131977" y="5040000"/>
              <a:ext cx="10800000" cy="1080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dirty="0">
                  <a:solidFill>
                    <a:schemeClr val="bg1"/>
                  </a:solidFill>
                </a:rPr>
                <a:t>Заполнение информации по аффилированным лицам руководителей в МАИС «Реестр муниципальных служащих».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991A1B22-6F46-4256-AF0B-B1809B5D413C}"/>
                </a:ext>
              </a:extLst>
            </p:cNvPr>
            <p:cNvSpPr/>
            <p:nvPr/>
          </p:nvSpPr>
          <p:spPr>
            <a:xfrm>
              <a:off x="0" y="5040000"/>
              <a:ext cx="1131977" cy="10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chemeClr val="accent5">
                      <a:lumMod val="7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717010FC-F6B6-4BED-BFCF-1F8EA0AC4B3C}"/>
              </a:ext>
            </a:extLst>
          </p:cNvPr>
          <p:cNvGrpSpPr/>
          <p:nvPr/>
        </p:nvGrpSpPr>
        <p:grpSpPr>
          <a:xfrm>
            <a:off x="1252553" y="3960000"/>
            <a:ext cx="10800000" cy="1080000"/>
            <a:chOff x="1131977" y="3960000"/>
            <a:chExt cx="10800000" cy="1080000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FCD6EADB-B370-43FC-B9FE-B9CCDE0E0358}"/>
                </a:ext>
              </a:extLst>
            </p:cNvPr>
            <p:cNvSpPr/>
            <p:nvPr/>
          </p:nvSpPr>
          <p:spPr>
            <a:xfrm>
              <a:off x="2211977" y="3960000"/>
              <a:ext cx="9720000" cy="1080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800">
                <a:spcAft>
                  <a:spcPts val="1200"/>
                </a:spcAft>
              </a:pPr>
              <a:r>
                <a:rPr lang="ru-RU" sz="2000" dirty="0">
                  <a:solidFill>
                    <a:schemeClr val="bg1"/>
                  </a:solidFill>
                </a:rPr>
                <a:t>Синхронизация данных МАИС «Реестр муниципальных служащих» с Системой электронного документооборота Администрации ГО г.Уфа РБ.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0B53BEF7-3161-438C-9B0F-9513C65F0C07}"/>
                </a:ext>
              </a:extLst>
            </p:cNvPr>
            <p:cNvSpPr/>
            <p:nvPr/>
          </p:nvSpPr>
          <p:spPr>
            <a:xfrm>
              <a:off x="1131977" y="3960000"/>
              <a:ext cx="1080000" cy="10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chemeClr val="accent5">
                      <a:lumMod val="7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8F03CCB-C3B6-4A03-BBC8-46157C1060D8}"/>
              </a:ext>
            </a:extLst>
          </p:cNvPr>
          <p:cNvGrpSpPr/>
          <p:nvPr/>
        </p:nvGrpSpPr>
        <p:grpSpPr>
          <a:xfrm>
            <a:off x="2332553" y="2880000"/>
            <a:ext cx="9720000" cy="1080000"/>
            <a:chOff x="2211977" y="2880000"/>
            <a:chExt cx="9720000" cy="108000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9BCF16B2-55ED-4EEA-A4AE-491DECC3F943}"/>
                </a:ext>
              </a:extLst>
            </p:cNvPr>
            <p:cNvSpPr/>
            <p:nvPr/>
          </p:nvSpPr>
          <p:spPr>
            <a:xfrm>
              <a:off x="3291977" y="2880000"/>
              <a:ext cx="8640000" cy="1080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dirty="0">
                  <a:solidFill>
                    <a:schemeClr val="bg1"/>
                  </a:solidFill>
                </a:rPr>
                <a:t>Автоматический мониторинг в СЭД обращений от граждан и организаций, поступающих в муниципалитет, на предмет наличия корреспондентов в списке аффилированных лиц, по установленным критериям совпадения.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4C44437B-9902-4458-8A2A-A26524CDDA92}"/>
                </a:ext>
              </a:extLst>
            </p:cNvPr>
            <p:cNvSpPr/>
            <p:nvPr/>
          </p:nvSpPr>
          <p:spPr>
            <a:xfrm>
              <a:off x="2211977" y="2880000"/>
              <a:ext cx="1080000" cy="10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chemeClr val="accent5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18B32FD4-E13C-40A6-86C5-BC49A1CC11AC}"/>
              </a:ext>
            </a:extLst>
          </p:cNvPr>
          <p:cNvGrpSpPr/>
          <p:nvPr/>
        </p:nvGrpSpPr>
        <p:grpSpPr>
          <a:xfrm>
            <a:off x="3412553" y="1800000"/>
            <a:ext cx="8640000" cy="1080000"/>
            <a:chOff x="3291977" y="1800000"/>
            <a:chExt cx="8640000" cy="108000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9EE4F167-C4C4-4FDB-BCA4-25A7E573AF60}"/>
                </a:ext>
              </a:extLst>
            </p:cNvPr>
            <p:cNvSpPr/>
            <p:nvPr/>
          </p:nvSpPr>
          <p:spPr>
            <a:xfrm>
              <a:off x="4371977" y="1800000"/>
              <a:ext cx="7560000" cy="1080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800">
                <a:spcAft>
                  <a:spcPts val="1200"/>
                </a:spcAft>
              </a:pPr>
              <a:r>
                <a:rPr lang="ru-RU" sz="1900" dirty="0">
                  <a:solidFill>
                    <a:schemeClr val="bg1"/>
                  </a:solidFill>
                </a:rPr>
                <a:t>В случае совпадения корреспондента с аффилированным лицом по указанным критериям, сигнал о возможном конфликте интереса поступает уполномоченному лицу для детальной проверки.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4FBB7F9F-5116-42DA-BC85-EB1696AB6328}"/>
                </a:ext>
              </a:extLst>
            </p:cNvPr>
            <p:cNvSpPr/>
            <p:nvPr/>
          </p:nvSpPr>
          <p:spPr>
            <a:xfrm>
              <a:off x="3291977" y="1800000"/>
              <a:ext cx="1080000" cy="10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chemeClr val="accent5">
                      <a:lumMod val="75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98A418B-0090-40B0-AABF-DA5334EBEC10}"/>
              </a:ext>
            </a:extLst>
          </p:cNvPr>
          <p:cNvGrpSpPr/>
          <p:nvPr/>
        </p:nvGrpSpPr>
        <p:grpSpPr>
          <a:xfrm>
            <a:off x="4492553" y="720000"/>
            <a:ext cx="7560000" cy="1080000"/>
            <a:chOff x="4371977" y="720000"/>
            <a:chExt cx="7560000" cy="1080000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D7E73422-A8DC-40C6-80C8-3CA9D1F3CBEE}"/>
                </a:ext>
              </a:extLst>
            </p:cNvPr>
            <p:cNvSpPr/>
            <p:nvPr/>
          </p:nvSpPr>
          <p:spPr>
            <a:xfrm>
              <a:off x="5451977" y="720000"/>
              <a:ext cx="6480000" cy="1080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dirty="0">
                  <a:solidFill>
                    <a:schemeClr val="bg1"/>
                  </a:solidFill>
                </a:rPr>
                <a:t>Уполномоченное лицо проводит детальную проверку на предмет наличия конфликта интересов.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83C1F37C-6F76-45D5-B4BE-A5F3B58A2C66}"/>
                </a:ext>
              </a:extLst>
            </p:cNvPr>
            <p:cNvSpPr/>
            <p:nvPr/>
          </p:nvSpPr>
          <p:spPr>
            <a:xfrm>
              <a:off x="4371977" y="720000"/>
              <a:ext cx="1080000" cy="10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chemeClr val="accent5">
                      <a:lumMod val="75000"/>
                    </a:schemeClr>
                  </a:solidFill>
                </a:rPr>
                <a:t>5</a:t>
              </a:r>
            </a:p>
          </p:txBody>
        </p:sp>
      </p:grpSp>
      <p:grpSp>
        <p:nvGrpSpPr>
          <p:cNvPr id="20" name="Группа 1">
            <a:extLst>
              <a:ext uri="{FF2B5EF4-FFF2-40B4-BE49-F238E27FC236}">
                <a16:creationId xmlns:a16="http://schemas.microsoft.com/office/drawing/2014/main" xmlns="" id="{CE4817CD-FCBB-46BA-A1B4-2435817B3663}"/>
              </a:ext>
            </a:extLst>
          </p:cNvPr>
          <p:cNvGrpSpPr>
            <a:grpSpLocks/>
          </p:cNvGrpSpPr>
          <p:nvPr/>
        </p:nvGrpSpPr>
        <p:grpSpPr bwMode="auto">
          <a:xfrm>
            <a:off x="0" y="6498000"/>
            <a:ext cx="12204000" cy="360000"/>
            <a:chOff x="0" y="6336000"/>
            <a:chExt cx="9144000" cy="540000"/>
          </a:xfrm>
        </p:grpSpPr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xmlns="" id="{3A0A1FC9-C82B-4D7F-911F-FCD76482FAF4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xmlns="" id="{814D1127-FFC8-423E-9FAE-4ACA09E50196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400"/>
                </a:spcAft>
                <a:defRPr/>
              </a:pPr>
              <a:r>
                <a:rPr lang="ru-RU" sz="14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Внедрение и оптимизация механизмов противодействия коррупции с использованием информационных технологий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569398704"/>
      </p:ext>
    </p:extLst>
  </p:cSld>
  <p:clrMapOvr>
    <a:masterClrMapping/>
  </p:clrMapOvr>
  <p:transition spd="slow" advTm="40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>
            <a:extLst>
              <a:ext uri="{FF2B5EF4-FFF2-40B4-BE49-F238E27FC236}">
                <a16:creationId xmlns:a16="http://schemas.microsoft.com/office/drawing/2014/main" xmlns="" id="{FFB1B298-835A-43F1-AB88-55132827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76263"/>
            <a:ext cx="12168188" cy="0"/>
          </a:xfrm>
          <a:prstGeom prst="line">
            <a:avLst/>
          </a:prstGeom>
          <a:noFill/>
          <a:ln w="38100">
            <a:solidFill>
              <a:srgbClr val="436E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B37312F-5763-4DDB-9EEF-D428F4B7E510}"/>
              </a:ext>
            </a:extLst>
          </p:cNvPr>
          <p:cNvSpPr/>
          <p:nvPr/>
        </p:nvSpPr>
        <p:spPr>
          <a:xfrm>
            <a:off x="0" y="0"/>
            <a:ext cx="12168188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СХЕМА ВЫЯВЛЕНИЯ КОНФЛИКТА ИНТЕРЕСОВ</a:t>
            </a:r>
            <a:endParaRPr lang="ru-RU" altLang="ru-RU" sz="29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1">
            <a:extLst>
              <a:ext uri="{FF2B5EF4-FFF2-40B4-BE49-F238E27FC236}">
                <a16:creationId xmlns:a16="http://schemas.microsoft.com/office/drawing/2014/main" xmlns="" id="{E1F3A10B-F2DB-414B-BF9F-C270D506EF86}"/>
              </a:ext>
            </a:extLst>
          </p:cNvPr>
          <p:cNvGrpSpPr>
            <a:grpSpLocks/>
          </p:cNvGrpSpPr>
          <p:nvPr/>
        </p:nvGrpSpPr>
        <p:grpSpPr bwMode="auto">
          <a:xfrm>
            <a:off x="0" y="6498000"/>
            <a:ext cx="12204000" cy="360000"/>
            <a:chOff x="0" y="6336000"/>
            <a:chExt cx="9144000" cy="540000"/>
          </a:xfrm>
        </p:grpSpPr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3172708D-720F-42A7-BF6E-CBB99FDF976A}"/>
                </a:ext>
              </a:extLst>
            </p:cNvPr>
            <p:cNvSpPr/>
            <p:nvPr/>
          </p:nvSpPr>
          <p:spPr>
            <a:xfrm>
              <a:off x="0" y="6382058"/>
              <a:ext cx="9144000" cy="46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400" dirty="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xmlns="" id="{C6A3FB6A-8B62-436C-8EDE-3FE279508869}"/>
                </a:ext>
              </a:extLst>
            </p:cNvPr>
            <p:cNvSpPr/>
            <p:nvPr/>
          </p:nvSpPr>
          <p:spPr bwMode="auto">
            <a:xfrm>
              <a:off x="0" y="6336000"/>
              <a:ext cx="9144000" cy="540000"/>
            </a:xfrm>
            <a:prstGeom prst="rect">
              <a:avLst/>
            </a:prstGeom>
            <a:solidFill>
              <a:srgbClr val="436EB3"/>
            </a:solidFill>
            <a:ln>
              <a:solidFill>
                <a:srgbClr val="436E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400"/>
                </a:spcAft>
                <a:defRPr/>
              </a:pPr>
              <a:r>
                <a:rPr lang="ru-RU" sz="14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Внедрение и оптимизация механизмов противодействия коррупции с использованием информационных технологий</a:t>
              </a: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749300" y="1079501"/>
            <a:ext cx="3240088" cy="1081087"/>
          </a:xfrm>
          <a:prstGeom prst="roundRect">
            <a:avLst>
              <a:gd name="adj" fmla="val 765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Входящая корреспонденция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2012" y="1071144"/>
            <a:ext cx="3068637" cy="1089444"/>
          </a:xfrm>
          <a:prstGeom prst="roundRect">
            <a:avLst>
              <a:gd name="adj" fmla="val 952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Электронная база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01062" y="1081088"/>
            <a:ext cx="2932113" cy="1079500"/>
          </a:xfrm>
          <a:prstGeom prst="roundRect">
            <a:avLst>
              <a:gd name="adj" fmla="val 952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Реестр АИС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70982" y="2570703"/>
            <a:ext cx="3313112" cy="697956"/>
          </a:xfrm>
          <a:prstGeom prst="roundRect">
            <a:avLst>
              <a:gd name="adj" fmla="val 95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Ctr="1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Есть связь с аффилированными лицами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93667" y="2552077"/>
            <a:ext cx="3240088" cy="716582"/>
          </a:xfrm>
          <a:prstGeom prst="roundRect">
            <a:avLst>
              <a:gd name="adj" fmla="val 95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Ctr="1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Нет связи с аффилированными лицами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76835" y="3660148"/>
            <a:ext cx="4881165" cy="1271613"/>
          </a:xfrm>
          <a:prstGeom prst="roundRect">
            <a:avLst>
              <a:gd name="adj" fmla="val 95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Ctr="1"/>
          <a:lstStyle/>
          <a:p>
            <a:pPr algn="just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Проверка соблюдения ограничений и запретов. Требований о предотвращении или урегулировании конфликта интересов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93218" y="5389933"/>
            <a:ext cx="3313112" cy="840183"/>
          </a:xfrm>
          <a:prstGeom prst="roundRect">
            <a:avLst>
              <a:gd name="adj" fmla="val 95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Ctr="1"/>
          <a:lstStyle/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Принятие мер юридической ответственности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>
            <a:stCxn id="8" idx="3"/>
            <a:endCxn id="9" idx="1"/>
          </p:cNvCxnSpPr>
          <p:nvPr/>
        </p:nvCxnSpPr>
        <p:spPr>
          <a:xfrm flipV="1">
            <a:off x="3989388" y="1615866"/>
            <a:ext cx="682624" cy="41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9" idx="3"/>
            <a:endCxn id="10" idx="1"/>
          </p:cNvCxnSpPr>
          <p:nvPr/>
        </p:nvCxnSpPr>
        <p:spPr>
          <a:xfrm>
            <a:off x="7740649" y="1615866"/>
            <a:ext cx="760413" cy="49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9" idx="2"/>
            <a:endCxn id="11" idx="0"/>
          </p:cNvCxnSpPr>
          <p:nvPr/>
        </p:nvCxnSpPr>
        <p:spPr>
          <a:xfrm flipH="1">
            <a:off x="4427538" y="2160588"/>
            <a:ext cx="1778793" cy="4101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9" idx="2"/>
            <a:endCxn id="12" idx="0"/>
          </p:cNvCxnSpPr>
          <p:nvPr/>
        </p:nvCxnSpPr>
        <p:spPr>
          <a:xfrm>
            <a:off x="6206331" y="2160588"/>
            <a:ext cx="1907380" cy="3914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1" idx="2"/>
            <a:endCxn id="13" idx="0"/>
          </p:cNvCxnSpPr>
          <p:nvPr/>
        </p:nvCxnSpPr>
        <p:spPr>
          <a:xfrm flipH="1">
            <a:off x="4417418" y="3268659"/>
            <a:ext cx="10120" cy="3914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3" idx="2"/>
          </p:cNvCxnSpPr>
          <p:nvPr/>
        </p:nvCxnSpPr>
        <p:spPr>
          <a:xfrm>
            <a:off x="4417418" y="4931761"/>
            <a:ext cx="10120" cy="4581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8406915"/>
      </p:ext>
    </p:extLst>
  </p:cSld>
  <p:clrMapOvr>
    <a:masterClrMapping/>
  </p:clrMapOvr>
  <p:transition spd="slow" advTm="401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6407</TotalTime>
  <Words>1781</Words>
  <Application>Microsoft Office PowerPoint</Application>
  <PresentationFormat>Произвольный</PresentationFormat>
  <Paragraphs>242</Paragraphs>
  <Slides>28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SRD</dc:creator>
  <cp:lastModifiedBy>Гость</cp:lastModifiedBy>
  <cp:revision>165</cp:revision>
  <dcterms:created xsi:type="dcterms:W3CDTF">2017-10-08T14:04:58Z</dcterms:created>
  <dcterms:modified xsi:type="dcterms:W3CDTF">2017-12-14T05:56:28Z</dcterms:modified>
</cp:coreProperties>
</file>